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5"/>
  </p:notesMasterIdLst>
  <p:sldIdLst>
    <p:sldId id="256" r:id="rId2"/>
    <p:sldId id="296" r:id="rId3"/>
    <p:sldId id="260" r:id="rId4"/>
    <p:sldId id="322" r:id="rId5"/>
    <p:sldId id="297" r:id="rId6"/>
    <p:sldId id="264" r:id="rId7"/>
    <p:sldId id="307" r:id="rId8"/>
    <p:sldId id="285" r:id="rId9"/>
    <p:sldId id="258" r:id="rId10"/>
    <p:sldId id="295" r:id="rId11"/>
    <p:sldId id="323" r:id="rId12"/>
    <p:sldId id="299" r:id="rId13"/>
    <p:sldId id="288" r:id="rId14"/>
    <p:sldId id="302" r:id="rId15"/>
    <p:sldId id="291" r:id="rId16"/>
    <p:sldId id="305" r:id="rId17"/>
    <p:sldId id="294" r:id="rId18"/>
    <p:sldId id="293" r:id="rId19"/>
    <p:sldId id="298"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andara" panose="020E0502030303020204" pitchFamily="34" charset="0"/>
      <p:regular r:id="rId40"/>
      <p:bold r:id="rId41"/>
      <p:italic r:id="rId42"/>
      <p:boldItalic r:id="rId43"/>
    </p:embeddedFont>
    <p:embeddedFont>
      <p:font typeface="Frank Ruhl Libre Light"/>
      <p:regular r:id="rId44"/>
      <p:bold r:id="rId44"/>
    </p:embeddedFont>
    <p:embeddedFont>
      <p:font typeface="Game of Thrones" panose="02000500000000000000" pitchFamily="2" charset="77"/>
      <p:regular r:id="rId45"/>
    </p:embeddedFont>
    <p:embeddedFont>
      <p:font typeface="IBM Plex Sans Condensed"/>
      <p:regular r:id="rId44"/>
      <p:bold r:id="rId44"/>
      <p:italic r:id="rId44"/>
      <p:boldItalic r:id="rId44"/>
    </p:embeddedFont>
    <p:embeddedFont>
      <p:font typeface="Iowan Old Style Roman" panose="02040602040506020204" pitchFamily="18"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1A10"/>
    <a:srgbClr val="4D14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8B63A4-E405-4721-8D96-DBE758B7E4DD}">
  <a:tblStyle styleId="{F78B63A4-E405-4721-8D96-DBE758B7E4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49"/>
    <p:restoredTop sz="76425"/>
  </p:normalViewPr>
  <p:slideViewPr>
    <p:cSldViewPr snapToGrid="0" snapToObjects="1">
      <p:cViewPr varScale="1">
        <p:scale>
          <a:sx n="112" d="100"/>
          <a:sy n="112" d="100"/>
        </p:scale>
        <p:origin x="11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NUL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Mixture_model" TargetMode="External"/><Relationship Id="rId7" Type="http://schemas.openxmlformats.org/officeDocument/2006/relationships/hyperlink" Target="https://en.wikipedia.org/wiki/Latent_Dirichlet_allocation#cite_note-5"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Prior_probability" TargetMode="External"/><Relationship Id="rId5" Type="http://schemas.openxmlformats.org/officeDocument/2006/relationships/hyperlink" Target="https://en.wikipedia.org/wiki/Dirichlet_distribution" TargetMode="External"/><Relationship Id="rId4" Type="http://schemas.openxmlformats.org/officeDocument/2006/relationships/hyperlink" Target="https://en.wikipedia.org/wiki/PLS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Natasha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Good morning, I am Natasha and I’m Drake and we’re going to be talking about our Sentiment Analysis of the Season 8 of Game of Thrones.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Iowan Old Style Roman" panose="02040602040506020204" pitchFamily="18" charset="77"/>
              </a:rPr>
              <a:t>Natasha - For this part of the analysis we used the LDA model and </a:t>
            </a:r>
            <a:r>
              <a:rPr lang="en-US" b="0" dirty="0" err="1">
                <a:latin typeface="Iowan Old Style Roman" panose="02040602040506020204" pitchFamily="18" charset="77"/>
              </a:rPr>
              <a:t>pyLDAviz</a:t>
            </a:r>
            <a:r>
              <a:rPr lang="en-US" b="0" dirty="0">
                <a:latin typeface="Iowan Old Style Roman" panose="02040602040506020204" pitchFamily="18" charset="77"/>
              </a:rPr>
              <a:t> tool  to examine the topics discussed by fans present on all four platforms  broken down by episode. </a:t>
            </a:r>
          </a:p>
          <a:p>
            <a:pPr marL="0" lvl="0" indent="0" algn="l" rtl="0">
              <a:spcBef>
                <a:spcPts val="0"/>
              </a:spcBef>
              <a:spcAft>
                <a:spcPts val="0"/>
              </a:spcAft>
              <a:buNone/>
            </a:pPr>
            <a:endParaRPr lang="en-US" b="0" dirty="0">
              <a:latin typeface="Iowan Old Style Roman" panose="02040602040506020204" pitchFamily="18" charset="77"/>
            </a:endParaRPr>
          </a:p>
          <a:p>
            <a:pPr marL="0" lvl="0" indent="0" algn="l" rtl="0">
              <a:spcBef>
                <a:spcPts val="0"/>
              </a:spcBef>
              <a:spcAft>
                <a:spcPts val="0"/>
              </a:spcAft>
              <a:buNone/>
            </a:pPr>
            <a:r>
              <a:rPr lang="en-US" b="0" dirty="0">
                <a:latin typeface="Iowan Old Style Roman" panose="02040602040506020204" pitchFamily="18" charset="77"/>
              </a:rPr>
              <a:t>We’re going to take a look at the results in three slices, the period leading up to the Battle of Winterfell, the battle and the aftermath, and the siege of King’s Landing followed by the finale of the season.</a:t>
            </a: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In LDA, each document may be viewed as a </a:t>
            </a:r>
            <a:r>
              <a:rPr lang="en-US" sz="1100" b="0" i="0" u="none" strike="noStrike" cap="none" dirty="0">
                <a:solidFill>
                  <a:srgbClr val="000000"/>
                </a:solidFill>
                <a:effectLst/>
                <a:latin typeface="Arial"/>
                <a:ea typeface="Arial"/>
                <a:cs typeface="Arial"/>
                <a:sym typeface="Arial"/>
                <a:hlinkClick r:id="rId3" tooltip="Mixture model"/>
              </a:rPr>
              <a:t>mixture</a:t>
            </a:r>
            <a:r>
              <a:rPr lang="en-US" sz="1100" b="0" i="0" u="none" strike="noStrike" cap="none" dirty="0">
                <a:solidFill>
                  <a:srgbClr val="000000"/>
                </a:solidFill>
                <a:effectLst/>
                <a:latin typeface="Arial"/>
                <a:ea typeface="Arial"/>
                <a:cs typeface="Arial"/>
                <a:sym typeface="Arial"/>
              </a:rPr>
              <a:t> of various topics where each document is considered to have a set of topics that are assigned to it via LDA. This is identical to </a:t>
            </a:r>
            <a:r>
              <a:rPr lang="en-US" sz="1100" b="0" i="0" u="none" strike="noStrike" cap="none" dirty="0">
                <a:solidFill>
                  <a:srgbClr val="000000"/>
                </a:solidFill>
                <a:effectLst/>
                <a:latin typeface="Arial"/>
                <a:ea typeface="Arial"/>
                <a:cs typeface="Arial"/>
                <a:sym typeface="Arial"/>
                <a:hlinkClick r:id="rId4" tooltip="PLSA"/>
              </a:rPr>
              <a:t>probabilistic latent semantic analysis</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pLSA</a:t>
            </a:r>
            <a:r>
              <a:rPr lang="en-US" sz="1100" b="0" i="0" u="none" strike="noStrike" cap="none" dirty="0">
                <a:solidFill>
                  <a:srgbClr val="000000"/>
                </a:solidFill>
                <a:effectLst/>
                <a:latin typeface="Arial"/>
                <a:ea typeface="Arial"/>
                <a:cs typeface="Arial"/>
                <a:sym typeface="Arial"/>
              </a:rPr>
              <a:t>), except that in LDA the topic distribution is assumed to have a sparse </a:t>
            </a:r>
            <a:r>
              <a:rPr lang="en-US" sz="1100" b="0" i="0" u="none" strike="noStrike" cap="none" dirty="0">
                <a:solidFill>
                  <a:srgbClr val="000000"/>
                </a:solidFill>
                <a:effectLst/>
                <a:latin typeface="Arial"/>
                <a:ea typeface="Arial"/>
                <a:cs typeface="Arial"/>
                <a:sym typeface="Arial"/>
                <a:hlinkClick r:id="rId5" tooltip="Dirichlet distribution"/>
              </a:rPr>
              <a:t>Dirichlet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a:solidFill>
                  <a:srgbClr val="000000"/>
                </a:solidFill>
                <a:effectLst/>
                <a:latin typeface="Arial"/>
                <a:ea typeface="Arial"/>
                <a:cs typeface="Arial"/>
                <a:sym typeface="Arial"/>
                <a:hlinkClick r:id="rId6" tooltip="Prior probability"/>
              </a:rPr>
              <a:t>prior</a:t>
            </a:r>
            <a:r>
              <a:rPr lang="en-US" sz="1100" b="0" i="0" u="none" strike="noStrike" cap="none" dirty="0">
                <a:solidFill>
                  <a:srgbClr val="000000"/>
                </a:solidFill>
                <a:effectLst/>
                <a:latin typeface="Arial"/>
                <a:ea typeface="Arial"/>
                <a:cs typeface="Arial"/>
                <a:sym typeface="Arial"/>
              </a:rPr>
              <a:t>. The sparse Dirichlet priors encode the intuition that documents cover only a small set of topics and that topics use only a small set of words frequently. In practice, this results in a better disambiguation of words and a more precise assignment of documents to topics. LDA is a generalization of the </a:t>
            </a:r>
            <a:r>
              <a:rPr lang="en-US" sz="1100" b="0" i="0" u="none" strike="noStrike" cap="none" dirty="0">
                <a:solidFill>
                  <a:srgbClr val="000000"/>
                </a:solidFill>
                <a:effectLst/>
                <a:latin typeface="Arial"/>
                <a:ea typeface="Arial"/>
                <a:cs typeface="Arial"/>
                <a:sym typeface="Arial"/>
                <a:hlinkClick r:id="rId4" tooltip="PLSA"/>
              </a:rPr>
              <a:t>pLSA</a:t>
            </a:r>
            <a:r>
              <a:rPr lang="en-US" sz="1100" b="0" i="0" u="none" strike="noStrike" cap="none">
                <a:solidFill>
                  <a:srgbClr val="000000"/>
                </a:solidFill>
                <a:effectLst/>
                <a:latin typeface="Arial"/>
                <a:ea typeface="Arial"/>
                <a:cs typeface="Arial"/>
                <a:sym typeface="Arial"/>
              </a:rPr>
              <a:t> model, which is equivalent to LDA under a uniform Dirichlet prior distribution.</a:t>
            </a:r>
            <a:r>
              <a:rPr lang="en-US" sz="1100" b="0" i="0" u="none" strike="noStrike" cap="none" baseline="30000">
                <a:solidFill>
                  <a:srgbClr val="000000"/>
                </a:solidFill>
                <a:effectLst/>
                <a:latin typeface="Arial"/>
                <a:ea typeface="Arial"/>
                <a:cs typeface="Arial"/>
                <a:sym typeface="Arial"/>
                <a:hlinkClick r:id="rId7"/>
              </a:rPr>
              <a:t>[5]</a:t>
            </a:r>
            <a:endParaRPr lang="en-US" b="1" dirty="0">
              <a:latin typeface="Iowan Old Style Roman" panose="02040602040506020204" pitchFamily="18" charset="77"/>
            </a:endParaRPr>
          </a:p>
        </p:txBody>
      </p:sp>
    </p:spTree>
    <p:extLst>
      <p:ext uri="{BB962C8B-B14F-4D97-AF65-F5344CB8AC3E}">
        <p14:creationId xmlns:p14="http://schemas.microsoft.com/office/powerpoint/2010/main" val="2379639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nSpc>
                <a:spcPct val="100000"/>
              </a:lnSpc>
              <a:buNone/>
            </a:pPr>
            <a:r>
              <a:rPr lang="en-US" sz="1100" dirty="0">
                <a:latin typeface="Iowan Old Style Roman" panose="02040602040506020204" pitchFamily="18" charset="77"/>
              </a:rPr>
              <a:t>Natasha - The introductory period is dominated by speculation and theories concerning the upcoming battle for the future of Westeros, the night king’s invasion, and Jon and Dany’s response to the threat. </a:t>
            </a: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r>
              <a:rPr lang="en-US" sz="1100" dirty="0">
                <a:latin typeface="Iowan Old Style Roman" panose="02040602040506020204" pitchFamily="18" charset="77"/>
              </a:rPr>
              <a:t>Cersei and her future are also discussed as the fans wonder how the two queens will clash with each other.  </a:t>
            </a: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r>
              <a:rPr lang="en-US" sz="1100" dirty="0">
                <a:latin typeface="Iowan Old Style Roman" panose="02040602040506020204" pitchFamily="18" charset="77"/>
              </a:rPr>
              <a:t>The overall sentiment is positive and anticipatory with theories flying around the fate of our favorite characters and posts such as </a:t>
            </a:r>
          </a:p>
          <a:p>
            <a:pPr marL="139700" lvl="0" indent="0">
              <a:lnSpc>
                <a:spcPct val="100000"/>
              </a:lnSpc>
              <a:buNone/>
            </a:pPr>
            <a:endParaRPr lang="en-US" sz="1100" b="1" dirty="0">
              <a:latin typeface="Iowan Old Style Roman" panose="02040602040506020204" pitchFamily="18" charset="77"/>
            </a:endParaRPr>
          </a:p>
          <a:p>
            <a:pPr marL="139700" lvl="0" indent="0">
              <a:lnSpc>
                <a:spcPct val="100000"/>
              </a:lnSpc>
              <a:buNone/>
            </a:pPr>
            <a:r>
              <a:rPr lang="en-US" sz="1100" b="1" dirty="0">
                <a:latin typeface="Iowan Old Style Roman" panose="02040602040506020204" pitchFamily="18" charset="77"/>
              </a:rPr>
              <a:t>this one </a:t>
            </a:r>
            <a:r>
              <a:rPr lang="en-US" sz="1100" dirty="0">
                <a:latin typeface="Iowan Old Style Roman" panose="02040602040506020204" pitchFamily="18" charset="77"/>
              </a:rPr>
              <a:t>are numerous on all the channels. </a:t>
            </a: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r>
              <a:rPr lang="en-US" sz="1100" dirty="0">
                <a:latin typeface="Iowan Old Style Roman" panose="02040602040506020204" pitchFamily="18" charset="77"/>
              </a:rPr>
              <a:t>Wild theories abound.</a:t>
            </a:r>
          </a:p>
        </p:txBody>
      </p:sp>
    </p:spTree>
    <p:extLst>
      <p:ext uri="{BB962C8B-B14F-4D97-AF65-F5344CB8AC3E}">
        <p14:creationId xmlns:p14="http://schemas.microsoft.com/office/powerpoint/2010/main" val="169628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Natasha - In examining the main topics  of this period, one curious discovery is the topic covering the white walkers and their origin and symbology, going so far as to mention the spiral symbol of the night king and how they are made through the sacrifice of Kraster’s children. </a:t>
            </a:r>
          </a:p>
          <a:p>
            <a:pPr marL="139700" indent="0">
              <a:buNone/>
            </a:pPr>
            <a:endParaRPr lang="en-US" dirty="0"/>
          </a:p>
          <a:p>
            <a:pPr marL="139700" indent="0">
              <a:buNone/>
            </a:pPr>
            <a:r>
              <a:rPr lang="en-US" dirty="0"/>
              <a:t>Other topics cover the general theories about what’s going to happen during the season and speculation about the current intentions and condition of main show characters. </a:t>
            </a:r>
          </a:p>
        </p:txBody>
      </p:sp>
    </p:spTree>
    <p:extLst>
      <p:ext uri="{BB962C8B-B14F-4D97-AF65-F5344CB8AC3E}">
        <p14:creationId xmlns:p14="http://schemas.microsoft.com/office/powerpoint/2010/main" val="2991241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dirty="0">
                <a:latin typeface="Iowan Old Style Roman" panose="02040602040506020204" pitchFamily="18" charset="77"/>
              </a:rPr>
              <a:t>Drake</a:t>
            </a:r>
          </a:p>
          <a:p>
            <a:pPr lvl="0"/>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r>
              <a:rPr lang="en-US" sz="1100" dirty="0">
                <a:latin typeface="Iowan Old Style Roman" panose="02040602040506020204" pitchFamily="18" charset="77"/>
              </a:rPr>
              <a:t>Lannisters - Discussion of the battle's effect on the Lannisters, notably that they are all still alive; questions about whether Bronn will kill Jaime/Tyrion</a:t>
            </a:r>
          </a:p>
          <a:p>
            <a:pPr lvl="0"/>
            <a:r>
              <a:rPr lang="en-US" sz="1100" dirty="0">
                <a:latin typeface="Iowan Old Style Roman" panose="02040602040506020204" pitchFamily="18" charset="77"/>
              </a:rPr>
              <a:t>Battle - Discussion of the battle itself, notably the Night King's spectacular death, white walkers, and Dothraki</a:t>
            </a:r>
          </a:p>
          <a:p>
            <a:pPr lvl="0"/>
            <a:r>
              <a:rPr lang="en-US" sz="1100" dirty="0">
                <a:latin typeface="Iowan Old Style Roman" panose="02040602040506020204" pitchFamily="18" charset="77"/>
              </a:rPr>
              <a:t>Battle's Effect on GoT - focus on Sansa and the Starks/Winterfell</a:t>
            </a:r>
          </a:p>
        </p:txBody>
      </p:sp>
    </p:spTree>
    <p:extLst>
      <p:ext uri="{BB962C8B-B14F-4D97-AF65-F5344CB8AC3E}">
        <p14:creationId xmlns:p14="http://schemas.microsoft.com/office/powerpoint/2010/main" val="3310293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lvl="0" indent="0" algn="l" rtl="0">
              <a:spcBef>
                <a:spcPts val="0"/>
              </a:spcBef>
              <a:spcAft>
                <a:spcPts val="0"/>
              </a:spcAft>
              <a:buSzPts val="1400"/>
              <a:buNone/>
            </a:pPr>
            <a:r>
              <a:rPr lang="en-US" sz="1100" dirty="0">
                <a:latin typeface="Iowan Old Style Roman" panose="02040602040506020204" pitchFamily="18" charset="77"/>
              </a:rPr>
              <a:t>Drake</a:t>
            </a:r>
          </a:p>
          <a:p>
            <a:pPr marL="457200" lvl="0" indent="-317500" algn="l" rtl="0">
              <a:spcBef>
                <a:spcPts val="0"/>
              </a:spcBef>
              <a:spcAft>
                <a:spcPts val="0"/>
              </a:spcAft>
              <a:buSzPts val="1400"/>
              <a:buChar char="◎"/>
            </a:pPr>
            <a:endParaRPr lang="en-US" sz="1100" dirty="0">
              <a:latin typeface="Iowan Old Style Roman" panose="02040602040506020204" pitchFamily="18" charset="77"/>
            </a:endParaRPr>
          </a:p>
          <a:p>
            <a:pPr marL="139700" lvl="0" indent="0" algn="l" rtl="0">
              <a:spcBef>
                <a:spcPts val="0"/>
              </a:spcBef>
              <a:spcAft>
                <a:spcPts val="0"/>
              </a:spcAft>
              <a:buSzPts val="1400"/>
              <a:buNone/>
            </a:pPr>
            <a:r>
              <a:rPr lang="en-US" sz="1100" dirty="0">
                <a:latin typeface="Iowan Old Style Roman" panose="02040602040506020204" pitchFamily="18" charset="77"/>
              </a:rPr>
              <a:t>- </a:t>
            </a:r>
            <a:r>
              <a:rPr lang="en-US" sz="1100" dirty="0" err="1">
                <a:latin typeface="Iowan Old Style Roman" panose="02040602040506020204" pitchFamily="18" charset="77"/>
              </a:rPr>
              <a:t>pyLDAvis</a:t>
            </a:r>
            <a:r>
              <a:rPr lang="en-US" sz="1100" dirty="0">
                <a:latin typeface="Iowan Old Style Roman" panose="02040602040506020204" pitchFamily="18" charset="77"/>
              </a:rPr>
              <a:t> shows the primary topic after episode 3 was around the battle against the Army of the Dead</a:t>
            </a:r>
          </a:p>
        </p:txBody>
      </p:sp>
    </p:spTree>
    <p:extLst>
      <p:ext uri="{BB962C8B-B14F-4D97-AF65-F5344CB8AC3E}">
        <p14:creationId xmlns:p14="http://schemas.microsoft.com/office/powerpoint/2010/main" val="273884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gn="l" rtl="0">
              <a:spcBef>
                <a:spcPts val="0"/>
              </a:spcBef>
              <a:spcAft>
                <a:spcPts val="0"/>
              </a:spcAft>
              <a:buSzPts val="1400"/>
              <a:buNone/>
            </a:pPr>
            <a:r>
              <a:rPr lang="en-US" sz="1100" dirty="0">
                <a:latin typeface="Iowan Old Style Roman" panose="02040602040506020204" pitchFamily="18" charset="77"/>
              </a:rPr>
              <a:t>Drake</a:t>
            </a:r>
          </a:p>
          <a:p>
            <a:pPr marL="457200" lvl="0" indent="-317500" algn="l" rtl="0">
              <a:spcBef>
                <a:spcPts val="0"/>
              </a:spcBef>
              <a:spcAft>
                <a:spcPts val="0"/>
              </a:spcAft>
              <a:buSzPts val="1400"/>
              <a:buChar char="◎"/>
            </a:pPr>
            <a:endParaRPr lang="en-US" sz="1100" dirty="0">
              <a:latin typeface="Iowan Old Style Roman" panose="02040602040506020204" pitchFamily="18" charset="77"/>
            </a:endParaRPr>
          </a:p>
          <a:p>
            <a:pPr marL="457200" lvl="0" indent="-317500" algn="l" rtl="0">
              <a:spcBef>
                <a:spcPts val="0"/>
              </a:spcBef>
              <a:spcAft>
                <a:spcPts val="0"/>
              </a:spcAft>
              <a:buSzPts val="1400"/>
              <a:buFontTx/>
              <a:buChar char="-"/>
            </a:pPr>
            <a:r>
              <a:rPr lang="en-US" sz="1100" dirty="0">
                <a:latin typeface="Iowan Old Style Roman" panose="02040602040506020204" pitchFamily="18" charset="77"/>
              </a:rPr>
              <a:t>Jamie &amp; Cersei’s death and the fate of KL emerge as a topic after The Bells</a:t>
            </a:r>
          </a:p>
          <a:p>
            <a:pPr marL="457200" lvl="0" indent="-317500" algn="l" rtl="0">
              <a:spcBef>
                <a:spcPts val="0"/>
              </a:spcBef>
              <a:spcAft>
                <a:spcPts val="0"/>
              </a:spcAft>
              <a:buSzPts val="1400"/>
              <a:buFontTx/>
              <a:buChar char="-"/>
            </a:pPr>
            <a:endParaRPr lang="en-US" sz="1100" dirty="0">
              <a:latin typeface="Iowan Old Style Roman" panose="02040602040506020204" pitchFamily="18" charset="77"/>
            </a:endParaRPr>
          </a:p>
          <a:p>
            <a:pPr marL="457200" lvl="0" indent="-317500" algn="l" rtl="0">
              <a:spcBef>
                <a:spcPts val="0"/>
              </a:spcBef>
              <a:spcAft>
                <a:spcPts val="0"/>
              </a:spcAft>
              <a:buSzPts val="1400"/>
              <a:buFontTx/>
              <a:buChar char="-"/>
            </a:pPr>
            <a:r>
              <a:rPr lang="en-US" sz="1100" dirty="0">
                <a:latin typeface="Iowan Old Style Roman" panose="02040602040506020204" pitchFamily="18" charset="77"/>
              </a:rPr>
              <a:t>For final episode, positive sentiment is driven by reflections on the show as a whole, not the specifics of the plot or episode like in </a:t>
            </a:r>
            <a:r>
              <a:rPr lang="en-US" sz="1100">
                <a:latin typeface="Iowan Old Style Roman" panose="02040602040506020204" pitchFamily="18" charset="77"/>
              </a:rPr>
              <a:t>previous episodes</a:t>
            </a:r>
            <a:endParaRPr lang="en-US" sz="1100" dirty="0">
              <a:latin typeface="Iowan Old Style Roman" panose="02040602040506020204" pitchFamily="18" charset="77"/>
            </a:endParaRPr>
          </a:p>
        </p:txBody>
      </p:sp>
    </p:spTree>
    <p:extLst>
      <p:ext uri="{BB962C8B-B14F-4D97-AF65-F5344CB8AC3E}">
        <p14:creationId xmlns:p14="http://schemas.microsoft.com/office/powerpoint/2010/main" val="261540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Drake</a:t>
            </a:r>
          </a:p>
          <a:p>
            <a:endParaRPr lang="en-US" dirty="0"/>
          </a:p>
          <a:p>
            <a:r>
              <a:rPr lang="en-US" dirty="0"/>
              <a:t>Can see topics like focused on “the end of an era” driving positive sentiment</a:t>
            </a:r>
          </a:p>
        </p:txBody>
      </p:sp>
    </p:spTree>
    <p:extLst>
      <p:ext uri="{BB962C8B-B14F-4D97-AF65-F5344CB8AC3E}">
        <p14:creationId xmlns:p14="http://schemas.microsoft.com/office/powerpoint/2010/main" val="57559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dirty="0">
                <a:latin typeface="Iowan Old Style Roman" panose="02040602040506020204" pitchFamily="18" charset="77"/>
              </a:rPr>
              <a:t>Natasha. Overall we have learned that the posts on social media are difficult to interpret as they are full of emotion and sarcasm. </a:t>
            </a:r>
          </a:p>
          <a:p>
            <a:pPr marL="139700" indent="0">
              <a:buNone/>
            </a:pPr>
            <a:endParaRPr lang="en-US" sz="1100" dirty="0">
              <a:latin typeface="Iowan Old Style Roman" panose="02040602040506020204" pitchFamily="18" charset="77"/>
            </a:endParaRPr>
          </a:p>
          <a:p>
            <a:pPr marL="139700" indent="0">
              <a:buNone/>
            </a:pPr>
            <a:r>
              <a:rPr lang="en-US" sz="1100" dirty="0">
                <a:latin typeface="Iowan Old Style Roman" panose="02040602040506020204" pitchFamily="18" charset="77"/>
              </a:rPr>
              <a:t>Game of Thrones is a show that has carried a lot of hopes for many invested fans and any finale would have likely disappointed some of them. </a:t>
            </a:r>
          </a:p>
          <a:p>
            <a:pPr marL="139700" indent="0">
              <a:buNone/>
            </a:pPr>
            <a:endParaRPr lang="en-US" sz="1100" dirty="0">
              <a:latin typeface="Iowan Old Style Roman" panose="02040602040506020204" pitchFamily="18" charset="77"/>
            </a:endParaRPr>
          </a:p>
          <a:p>
            <a:pPr marL="139700" indent="0">
              <a:buNone/>
            </a:pPr>
            <a:r>
              <a:rPr lang="en-US" sz="1100" dirty="0">
                <a:latin typeface="Iowan Old Style Roman" panose="02040602040506020204" pitchFamily="18" charset="77"/>
              </a:rPr>
              <a:t>As often happens, the harshest reactions were heard the loudest, but as we examined the data more thoroughly, there was appreciation for the show and the actors among the negative reactions, and people were thankful for the show bringing</a:t>
            </a:r>
          </a:p>
          <a:p>
            <a:pPr marL="139700" indent="0">
              <a:buNone/>
            </a:pPr>
            <a:endParaRPr lang="en-US" sz="1100" b="1" dirty="0">
              <a:latin typeface="Iowan Old Style Roman" panose="02040602040506020204" pitchFamily="18" charset="77"/>
            </a:endParaRPr>
          </a:p>
          <a:p>
            <a:pPr marL="139700" indent="0">
              <a:buNone/>
            </a:pPr>
            <a:r>
              <a:rPr lang="en-US" sz="1100" b="1" dirty="0">
                <a:latin typeface="Iowan Old Style Roman" panose="02040602040506020204" pitchFamily="18" charset="77"/>
              </a:rPr>
              <a:t>their favorite novels to life. </a:t>
            </a:r>
          </a:p>
          <a:p>
            <a:pPr marL="139700" indent="0">
              <a:buNone/>
            </a:pPr>
            <a:endParaRPr lang="en-US" sz="1100" dirty="0">
              <a:latin typeface="Iowan Old Style Roman" panose="02040602040506020204" pitchFamily="18" charset="77"/>
            </a:endParaRPr>
          </a:p>
          <a:p>
            <a:pPr marL="139700" indent="0">
              <a:buNone/>
            </a:pPr>
            <a:r>
              <a:rPr lang="en-US" sz="1100" dirty="0">
                <a:latin typeface="Iowan Old Style Roman" panose="02040602040506020204" pitchFamily="18" charset="77"/>
              </a:rPr>
              <a:t>Game of Thrones paved the way for the fantasy genre to enter mainstream media, and opened the doors for other high budget adaptations of popular fantasy novels. We have come to an end of an era and it was an amazing ride.</a:t>
            </a:r>
          </a:p>
        </p:txBody>
      </p:sp>
    </p:spTree>
    <p:extLst>
      <p:ext uri="{BB962C8B-B14F-4D97-AF65-F5344CB8AC3E}">
        <p14:creationId xmlns:p14="http://schemas.microsoft.com/office/powerpoint/2010/main" val="2044183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Natasha</a:t>
            </a:r>
            <a:endParaRPr dirty="0"/>
          </a:p>
        </p:txBody>
      </p:sp>
    </p:spTree>
    <p:extLst>
      <p:ext uri="{BB962C8B-B14F-4D97-AF65-F5344CB8AC3E}">
        <p14:creationId xmlns:p14="http://schemas.microsoft.com/office/powerpoint/2010/main" val="3711926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6663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Natasha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Needless to say, there will be spoilers for all the episodes of this season so beware.</a:t>
            </a:r>
            <a:endParaRPr dirty="0"/>
          </a:p>
        </p:txBody>
      </p:sp>
    </p:spTree>
    <p:extLst>
      <p:ext uri="{BB962C8B-B14F-4D97-AF65-F5344CB8AC3E}">
        <p14:creationId xmlns:p14="http://schemas.microsoft.com/office/powerpoint/2010/main" val="2065690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lnSpc>
                <a:spcPct val="100000"/>
              </a:lnSpc>
              <a:buNone/>
            </a:pPr>
            <a:r>
              <a:rPr lang="en-US" sz="1100" dirty="0">
                <a:latin typeface="Iowan Old Style Roman" panose="02040602040506020204" pitchFamily="18" charset="77"/>
              </a:rPr>
              <a:t>The period before the season premiere is dominated by speculation and theories concerning the upcoming battle for the future of Westeros, the night king’s invasion, and Jon and Dany’s response to the threat. Cersei and her future are also discussed as the fans wonder how the two queens will clash with each other. The comments are overall neutral or positive, with only one dip into negativity from the the more book-loving a song of ice and fire.</a:t>
            </a: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marL="139700" lvl="0" indent="0">
              <a:lnSpc>
                <a:spcPct val="100000"/>
              </a:lnSpc>
              <a:buNone/>
            </a:pPr>
            <a:endParaRPr lang="en-US" sz="1100" dirty="0">
              <a:latin typeface="Iowan Old Style Roman" panose="02040602040506020204" pitchFamily="18" charset="77"/>
            </a:endParaRPr>
          </a:p>
          <a:p>
            <a:pPr lvl="0">
              <a:lnSpc>
                <a:spcPct val="100000"/>
              </a:lnSpc>
            </a:pPr>
            <a:endParaRPr lang="en-US" sz="1100" dirty="0">
              <a:latin typeface="Iowan Old Style Roman" panose="02040602040506020204" pitchFamily="18" charset="77"/>
            </a:endParaRPr>
          </a:p>
          <a:p>
            <a:pPr lvl="0">
              <a:lnSpc>
                <a:spcPct val="100000"/>
              </a:lnSpc>
            </a:pPr>
            <a:r>
              <a:rPr lang="en-US" sz="1100" dirty="0">
                <a:latin typeface="Iowan Old Style Roman" panose="02040602040506020204" pitchFamily="18" charset="77"/>
              </a:rPr>
              <a:t>Defined by curiosity and speculation*</a:t>
            </a:r>
          </a:p>
          <a:p>
            <a:pPr lvl="0">
              <a:lnSpc>
                <a:spcPct val="100000"/>
              </a:lnSpc>
            </a:pPr>
            <a:r>
              <a:rPr lang="en-US" sz="1100" dirty="0">
                <a:latin typeface="Iowan Old Style Roman" panose="02040602040506020204" pitchFamily="18" charset="77"/>
              </a:rPr>
              <a:t>Night King / Whitewalkers - curious about their broader intent, relationship to Westeros, etc.</a:t>
            </a:r>
          </a:p>
          <a:p>
            <a:pPr lvl="0">
              <a:lnSpc>
                <a:spcPct val="100000"/>
              </a:lnSpc>
            </a:pPr>
            <a:r>
              <a:rPr lang="en-US" sz="1100" dirty="0">
                <a:latin typeface="Iowan Old Style Roman" panose="02040602040506020204" pitchFamily="18" charset="77"/>
              </a:rPr>
              <a:t>Queens - Dany vs Cersei, how that impending conflict (game of thrones) will play out</a:t>
            </a:r>
          </a:p>
          <a:p>
            <a:pPr lvl="0">
              <a:lnSpc>
                <a:spcPct val="100000"/>
              </a:lnSpc>
            </a:pPr>
            <a:r>
              <a:rPr lang="en-US" sz="1100" dirty="0">
                <a:latin typeface="Iowan Old Style Roman" panose="02040602040506020204" pitchFamily="18" charset="77"/>
              </a:rPr>
              <a:t>Talking about speculating - super meta</a:t>
            </a:r>
          </a:p>
          <a:p>
            <a:pPr marL="457200" lvl="0" indent="-317500" algn="l" rtl="0">
              <a:lnSpc>
                <a:spcPct val="100000"/>
              </a:lnSpc>
              <a:spcBef>
                <a:spcPts val="0"/>
              </a:spcBef>
              <a:spcAft>
                <a:spcPts val="0"/>
              </a:spcAft>
              <a:buSzPts val="1400"/>
              <a:buChar char="◎"/>
            </a:pPr>
            <a:r>
              <a:rPr lang="en-US" sz="1100" dirty="0">
                <a:latin typeface="Iowan Old Style Roman" panose="02040602040506020204" pitchFamily="18" charset="77"/>
              </a:rPr>
              <a:t>Wild speculations about the fates of the characters</a:t>
            </a:r>
          </a:p>
          <a:p>
            <a:pPr marL="457200" lvl="0" indent="-317500" algn="l" rtl="0">
              <a:lnSpc>
                <a:spcPct val="100000"/>
              </a:lnSpc>
              <a:spcBef>
                <a:spcPts val="800"/>
              </a:spcBef>
              <a:spcAft>
                <a:spcPts val="0"/>
              </a:spcAft>
              <a:buSzPts val="1400"/>
              <a:buChar char="◎"/>
            </a:pPr>
            <a:r>
              <a:rPr lang="en-US" sz="1100" dirty="0">
                <a:latin typeface="Iowan Old Style Roman" panose="02040602040506020204" pitchFamily="18" charset="77"/>
              </a:rPr>
              <a:t>Mostly positive comments across the platforms</a:t>
            </a:r>
          </a:p>
          <a:p>
            <a:pPr marL="457200" lvl="0" indent="-317500" algn="l" rtl="0">
              <a:lnSpc>
                <a:spcPct val="100000"/>
              </a:lnSpc>
              <a:spcBef>
                <a:spcPts val="800"/>
              </a:spcBef>
              <a:spcAft>
                <a:spcPts val="0"/>
              </a:spcAft>
              <a:buSzPts val="1400"/>
              <a:buChar char="◎"/>
            </a:pPr>
            <a:r>
              <a:rPr lang="en-US" sz="1100" dirty="0">
                <a:latin typeface="Iowan Old Style Roman" panose="02040602040506020204" pitchFamily="18" charset="77"/>
              </a:rPr>
              <a:t>The discussion is dominated by Jon and the fate of the show as a whole.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91010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In examining the main topics of this period, one curious discovery is the topic covering the white walkers and their origin and symbology, going so far as to mention the spiral symbol of the night king and how they are made through the sacrifice of Kraster’s children. Other topics cover the general theories about what’s going to happen during the season and speculation about the current state of main show characters.</a:t>
            </a:r>
          </a:p>
        </p:txBody>
      </p:sp>
    </p:spTree>
    <p:extLst>
      <p:ext uri="{BB962C8B-B14F-4D97-AF65-F5344CB8AC3E}">
        <p14:creationId xmlns:p14="http://schemas.microsoft.com/office/powerpoint/2010/main" val="174218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None/>
            </a:pPr>
            <a:r>
              <a:rPr lang="en-US" sz="1100" dirty="0">
                <a:latin typeface="Iowan Old Style Roman" panose="02040602040506020204" pitchFamily="18" charset="77"/>
              </a:rPr>
              <a:t>The first episode aired with many familiar faces meeting each other for the first time or seeing each other for the first time since season one. The topics were largely anticipatory, and neutral focused on the upcoming plot and the relationships between various characters. Cersei asking Bronn to kill her brothers and Dany’s cool welcome in the North were covered among others, as well as the discussion of Jon’s lineage and how it might apply in the weeks to come.</a:t>
            </a:r>
          </a:p>
          <a:p>
            <a:pPr lvl="0"/>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r>
              <a:rPr lang="en-US" sz="1100" dirty="0">
                <a:latin typeface="Iowan Old Style Roman" panose="02040602040506020204" pitchFamily="18" charset="77"/>
              </a:rPr>
              <a:t>Mostly discussion of the plot, neutral</a:t>
            </a:r>
          </a:p>
          <a:p>
            <a:pPr lvl="0"/>
            <a:r>
              <a:rPr lang="en-US" sz="1100" dirty="0">
                <a:latin typeface="Iowan Old Style Roman" panose="02040602040506020204" pitchFamily="18" charset="77"/>
              </a:rPr>
              <a:t>Lannisters - lots of discussion about Cersei's asking Bronn to kill Tyrion &amp; Jamie</a:t>
            </a:r>
          </a:p>
          <a:p>
            <a:pPr lvl="0"/>
            <a:r>
              <a:rPr lang="en-US" sz="1100" dirty="0">
                <a:latin typeface="Iowan Old Style Roman" panose="02040602040506020204" pitchFamily="18" charset="77"/>
              </a:rPr>
              <a:t>Dany's relationship to the North - Cool response from the Northmen to Dany's arrival</a:t>
            </a:r>
          </a:p>
          <a:p>
            <a:pPr lvl="0"/>
            <a:r>
              <a:rPr lang="en-US" sz="1100" dirty="0">
                <a:latin typeface="Iowan Old Style Roman" panose="02040602040506020204" pitchFamily="18" charset="77"/>
              </a:rPr>
              <a:t>Starks - Family lineage, related to Jon</a:t>
            </a:r>
            <a:endParaRPr lang="en" sz="1100" dirty="0">
              <a:latin typeface="Iowan Old Style Roman" panose="02040602040506020204" pitchFamily="18" charset="77"/>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23395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We settled on three topics for this episode, the most interesting one focusing on Jamie, Cersei and Tyrion and how their relationship as the last members of their family, whereas the other two topics focus on Daenerys and the Stark family. Daenerys and Throne as the two most frequently mentioned terms in this episode with Jaime following.</a:t>
            </a:r>
          </a:p>
        </p:txBody>
      </p:sp>
    </p:spTree>
    <p:extLst>
      <p:ext uri="{BB962C8B-B14F-4D97-AF65-F5344CB8AC3E}">
        <p14:creationId xmlns:p14="http://schemas.microsoft.com/office/powerpoint/2010/main" val="745768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lvl="0" indent="0">
              <a:buNone/>
            </a:pPr>
            <a:r>
              <a:rPr lang="en-US" sz="1100" dirty="0">
                <a:latin typeface="Iowan Old Style Roman" panose="02040602040506020204" pitchFamily="18" charset="77"/>
              </a:rPr>
              <a:t>I was pleased that Brienne of Tarth was indeed discussed after this episode but not as widely as I think she deserved. The primary discussion swirled around the upcoming battle, and the Night King as well as how the outcome of the battle would affect the rest of the season and the characters who would survive. Gendry and Jamie are mentioned more often than Brienne, which is not surprising considering Gendry’s progress with Arya and Jamie’s trial by Sansa and Daenerys with an uneasy Jon between them.</a:t>
            </a:r>
          </a:p>
          <a:p>
            <a:pPr marL="139700" lvl="0" indent="0">
              <a:buNone/>
            </a:pPr>
            <a:endParaRPr lang="en-US" sz="1100" dirty="0">
              <a:latin typeface="Iowan Old Style Roman" panose="02040602040506020204" pitchFamily="18" charset="77"/>
            </a:endParaRPr>
          </a:p>
          <a:p>
            <a:pPr marL="139700" lvl="0" indent="0">
              <a:buNone/>
            </a:pPr>
            <a:endParaRPr lang="en-US" sz="1100" dirty="0">
              <a:latin typeface="Iowan Old Style Roman" panose="02040602040506020204" pitchFamily="18" charset="77"/>
            </a:endParaRPr>
          </a:p>
          <a:p>
            <a:pPr marL="139700" lvl="0" indent="0">
              <a:buNone/>
            </a:pPr>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endParaRPr lang="en-US" sz="1100" dirty="0">
              <a:latin typeface="Iowan Old Style Roman" panose="02040602040506020204" pitchFamily="18" charset="77"/>
            </a:endParaRPr>
          </a:p>
          <a:p>
            <a:pPr lvl="0"/>
            <a:r>
              <a:rPr lang="en-US" sz="1100" dirty="0">
                <a:latin typeface="Iowan Old Style Roman" panose="02040602040506020204" pitchFamily="18" charset="77"/>
              </a:rPr>
              <a:t>Neutral, interestingly Brienne is not a major contributor to either topic</a:t>
            </a:r>
          </a:p>
          <a:p>
            <a:pPr lvl="0"/>
            <a:r>
              <a:rPr lang="en-US" sz="1100" dirty="0">
                <a:latin typeface="Iowan Old Style Roman" panose="02040602040506020204" pitchFamily="18" charset="77"/>
              </a:rPr>
              <a:t>Upcoming battle - discussion of the Night King, the fate of Winterfell, and the impact of the looming battle on the broader story</a:t>
            </a:r>
          </a:p>
          <a:p>
            <a:pPr lvl="0"/>
            <a:r>
              <a:rPr lang="en-US" sz="1100" dirty="0">
                <a:latin typeface="Iowan Old Style Roman" panose="02040602040506020204" pitchFamily="18" charset="77"/>
              </a:rPr>
              <a:t>Characters - Kind of a review of characters from the episode, surprisingly Gendry and Jamie are more popular terms than Brienne</a:t>
            </a:r>
            <a:endParaRPr lang="en" sz="1100" dirty="0">
              <a:latin typeface="Iowan Old Style Roman" panose="02040602040506020204" pitchFamily="18" charset="77"/>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96973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7861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dirty="0">
                <a:latin typeface="Iowan Old Style Roman" panose="02040602040506020204" pitchFamily="18" charset="77"/>
              </a:rPr>
              <a:t>Lannisters - Discussion of the battle's effect on the Lannisters, notably that they are all still alive; questions about whether Bronn will kill Jaime/Tyrion</a:t>
            </a:r>
          </a:p>
          <a:p>
            <a:pPr lvl="0"/>
            <a:r>
              <a:rPr lang="en-US" sz="1100" dirty="0">
                <a:latin typeface="Iowan Old Style Roman" panose="02040602040506020204" pitchFamily="18" charset="77"/>
              </a:rPr>
              <a:t>Battle - Discussion of the battle itself, notably the Night King, white walkers, and Dothraki</a:t>
            </a:r>
          </a:p>
          <a:p>
            <a:pPr lvl="0"/>
            <a:r>
              <a:rPr lang="en-US" sz="1100" dirty="0">
                <a:latin typeface="Iowan Old Style Roman" panose="02040602040506020204" pitchFamily="18" charset="77"/>
              </a:rPr>
              <a:t>Battle's Effect on GoT - focus on Sansa and the Starks/Winterfell</a:t>
            </a:r>
          </a:p>
          <a:p>
            <a:pPr lvl="0"/>
            <a:r>
              <a:rPr lang="en-US" sz="1100" dirty="0">
                <a:latin typeface="Iowan Old Style Roman" panose="02040602040506020204" pitchFamily="18" charset="77"/>
              </a:rPr>
              <a:t>The Night King’s spectacular death dominated the fans’ conversation following this episode.</a:t>
            </a:r>
          </a:p>
          <a:p>
            <a:pPr lvl="0"/>
            <a:r>
              <a:rPr lang="en-US" sz="1100" dirty="0">
                <a:latin typeface="Iowan Old Style Roman" panose="02040602040506020204" pitchFamily="18" charset="77"/>
              </a:rPr>
              <a:t>Sentiments </a:t>
            </a:r>
            <a:endParaRPr lang="en" sz="1100" dirty="0">
              <a:latin typeface="Iowan Old Style Roman" panose="02040602040506020204" pitchFamily="18" charset="77"/>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1573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100" dirty="0">
                <a:latin typeface="Iowan Old Style Roman" panose="02040602040506020204" pitchFamily="18" charset="77"/>
              </a:rPr>
              <a:t>The anticipation of the battle and Dany’s upcoming decisions and behavior are on the forefront of fans’ minds. </a:t>
            </a:r>
          </a:p>
          <a:p>
            <a:pPr marL="457200" lvl="0" indent="-317500" algn="l" rtl="0">
              <a:spcBef>
                <a:spcPts val="0"/>
              </a:spcBef>
              <a:spcAft>
                <a:spcPts val="0"/>
              </a:spcAft>
              <a:buSzPts val="1400"/>
              <a:buChar char="◎"/>
            </a:pPr>
            <a:r>
              <a:rPr lang="en-US" sz="1100" dirty="0">
                <a:latin typeface="Iowan Old Style Roman" panose="02040602040506020204" pitchFamily="18" charset="77"/>
              </a:rPr>
              <a:t>Speculations about the show’s end are creeping into the discussions for the first time.</a:t>
            </a:r>
          </a:p>
          <a:p>
            <a:pPr marL="457200" lvl="0" indent="-317500" algn="l" rtl="0">
              <a:spcBef>
                <a:spcPts val="0"/>
              </a:spcBef>
              <a:spcAft>
                <a:spcPts val="0"/>
              </a:spcAft>
              <a:buSzPts val="1400"/>
              <a:buChar char="◎"/>
            </a:pPr>
            <a:r>
              <a:rPr lang="en-US" sz="1100" dirty="0">
                <a:latin typeface="Iowan Old Style Roman" panose="02040602040506020204" pitchFamily="18" charset="77"/>
              </a:rPr>
              <a:t>The week following this episode saw some of the most negative sentiment expressions of the season.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3752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1100" dirty="0">
                <a:latin typeface="Iowan Old Style Roman" panose="02040602040506020204" pitchFamily="18" charset="77"/>
              </a:rPr>
              <a:t>Fewer negative reactions than expected</a:t>
            </a:r>
          </a:p>
          <a:p>
            <a:pPr marL="457200" lvl="0" indent="-317500" algn="l" rtl="0">
              <a:spcBef>
                <a:spcPts val="0"/>
              </a:spcBef>
              <a:spcAft>
                <a:spcPts val="0"/>
              </a:spcAft>
              <a:buSzPts val="1400"/>
              <a:buChar char="◎"/>
            </a:pPr>
            <a:r>
              <a:rPr lang="en-US" sz="1100" dirty="0">
                <a:latin typeface="Iowan Old Style Roman" panose="02040602040506020204" pitchFamily="18" charset="77"/>
              </a:rPr>
              <a:t>Jamie and Cersei’s death and the fate of King’s Landing emerges as a strong topic</a:t>
            </a:r>
          </a:p>
          <a:p>
            <a:pPr marL="457200" lvl="0" indent="-317500" algn="l" rtl="0">
              <a:spcBef>
                <a:spcPts val="0"/>
              </a:spcBef>
              <a:spcAft>
                <a:spcPts val="0"/>
              </a:spcAft>
              <a:buSzPts val="1400"/>
              <a:buChar char="◎"/>
            </a:pPr>
            <a:r>
              <a:rPr lang="en-US" sz="1100" dirty="0">
                <a:latin typeface="Iowan Old Style Roman" panose="02040602040506020204" pitchFamily="18" charset="77"/>
              </a:rPr>
              <a:t>The question of who will end up on the Iron Throne is raised and remains on everyone’s minds </a:t>
            </a:r>
            <a:endParaRPr lang="en" sz="1100" dirty="0">
              <a:latin typeface="Iowan Old Style Roman" panose="02040602040506020204" pitchFamily="18" charset="77"/>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36863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100" dirty="0">
                <a:latin typeface="Iowan Old Style Roman" panose="02040602040506020204" pitchFamily="18" charset="77"/>
              </a:rPr>
              <a:t>All topics have the flavor of finality, and the discussion about the fate of Westeros and main characters’ storylines dominates the discussion.</a:t>
            </a:r>
          </a:p>
          <a:p>
            <a:pPr marL="457200" lvl="0" indent="-317500" algn="l" rtl="0">
              <a:spcBef>
                <a:spcPts val="0"/>
              </a:spcBef>
              <a:spcAft>
                <a:spcPts val="0"/>
              </a:spcAft>
              <a:buSzPts val="1400"/>
              <a:buChar char="◎"/>
            </a:pPr>
            <a:r>
              <a:rPr lang="en" sz="1100" dirty="0">
                <a:latin typeface="Iowan Old Style Roman" panose="02040602040506020204" pitchFamily="18" charset="77"/>
              </a:rPr>
              <a:t>Sentiment has a surprising upwards trend.</a:t>
            </a:r>
          </a:p>
          <a:p>
            <a:pPr marL="457200" lvl="0" indent="-317500" algn="l" rtl="0">
              <a:spcBef>
                <a:spcPts val="0"/>
              </a:spcBef>
              <a:spcAft>
                <a:spcPts val="0"/>
              </a:spcAft>
              <a:buSzPts val="1400"/>
              <a:buChar char="◎"/>
            </a:pPr>
            <a:r>
              <a:rPr lang="en" sz="1100" dirty="0">
                <a:latin typeface="Iowan Old Style Roman" panose="02040602040506020204" pitchFamily="18" charset="77"/>
              </a:rPr>
              <a:t>Emotional response to the show as a whole can be seen through the prevalence of such words as ‘cry’ and ‘ending’, ‘great’ and ‘happy’.</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9250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Natasha. The emotions have been running high concerning this season.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Multiple misses have been sighted for each episode, and quotes such as this one have been shared on social media everywhere.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reaction came from Washington post and says: one of the two fatal decisions that may define Game of Thrones in the long term is the writers’ decision to make two truncated final seasons of the show, a choice that may go down as one of the worst in recent television history.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harsh judgement and we’re going to examine the sentiment of the fans as they watch the final season to see if this is indeed the case.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Many other articles and opinions we have seen center around the fact that the writing has diverged from GRRM’s original works even further now that the show has surpassed the books and has gotten rushed and sloppy overtime. Drake and I entered the analysis a week before the finale of the show fully anticipating to be wading through datasets full of anguish and tears by the end of it all. This is a report of our journey.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latin typeface="Iowan Old Style Roman" panose="02040602040506020204" pitchFamily="18" charset="77"/>
              </a:rPr>
              <a:t>Drake</a:t>
            </a:r>
          </a:p>
          <a:p>
            <a:pPr marL="139700" indent="0">
              <a:buNone/>
            </a:pPr>
            <a:endParaRPr lang="en-US" dirty="0">
              <a:latin typeface="Iowan Old Style Roman" panose="02040602040506020204" pitchFamily="18" charset="77"/>
            </a:endParaRPr>
          </a:p>
          <a:p>
            <a:pPr marL="139700" indent="0">
              <a:buNone/>
            </a:pPr>
            <a:r>
              <a:rPr lang="en-US" dirty="0">
                <a:latin typeface="Iowan Old Style Roman" panose="02040602040506020204" pitchFamily="18" charset="77"/>
              </a:rPr>
              <a:t>- Got our data from four forums, three from reddit’s Game of Thrones, </a:t>
            </a:r>
            <a:r>
              <a:rPr lang="en-US" dirty="0" err="1">
                <a:latin typeface="Iowan Old Style Roman" panose="02040602040506020204" pitchFamily="18" charset="77"/>
              </a:rPr>
              <a:t>Freefolk</a:t>
            </a:r>
            <a:r>
              <a:rPr lang="en-US" dirty="0">
                <a:latin typeface="Iowan Old Style Roman" panose="02040602040506020204" pitchFamily="18" charset="77"/>
              </a:rPr>
              <a:t>, and A Song of Ice and Fire subreddits, and one from the independent fan forum A Forum of Ice and Fire.</a:t>
            </a:r>
          </a:p>
          <a:p>
            <a:pPr marL="139700" indent="0">
              <a:buNone/>
            </a:pPr>
            <a:endParaRPr lang="en-US" dirty="0">
              <a:latin typeface="Iowan Old Style Roman" panose="02040602040506020204" pitchFamily="18" charset="77"/>
            </a:endParaRPr>
          </a:p>
          <a:p>
            <a:pPr marL="457200" indent="-317500">
              <a:buFontTx/>
              <a:buChar char="-"/>
            </a:pPr>
            <a:r>
              <a:rPr lang="en-US" dirty="0">
                <a:latin typeface="Iowan Old Style Roman" panose="02040602040506020204" pitchFamily="18" charset="77"/>
              </a:rPr>
              <a:t>Each forum has a slightly different focus, with </a:t>
            </a:r>
            <a:r>
              <a:rPr lang="en-US" dirty="0" err="1">
                <a:latin typeface="Iowan Old Style Roman" panose="02040602040506020204" pitchFamily="18" charset="77"/>
              </a:rPr>
              <a:t>GoT</a:t>
            </a:r>
            <a:r>
              <a:rPr lang="en-US" dirty="0">
                <a:latin typeface="Iowan Old Style Roman" panose="02040602040506020204" pitchFamily="18" charset="77"/>
              </a:rPr>
              <a:t> appealing to all fans, </a:t>
            </a:r>
            <a:r>
              <a:rPr lang="en-US" dirty="0" err="1">
                <a:latin typeface="Iowan Old Style Roman" panose="02040602040506020204" pitchFamily="18" charset="77"/>
              </a:rPr>
              <a:t>Freefolk</a:t>
            </a:r>
            <a:r>
              <a:rPr lang="en-US" dirty="0">
                <a:latin typeface="Iowan Old Style Roman" panose="02040602040506020204" pitchFamily="18" charset="77"/>
              </a:rPr>
              <a:t> being more meme-driven, and A Song of Ice and Fire and A Forum of Ice and Fire attracting fans of the books and more diehard fans.</a:t>
            </a:r>
          </a:p>
        </p:txBody>
      </p:sp>
    </p:spTree>
    <p:extLst>
      <p:ext uri="{BB962C8B-B14F-4D97-AF65-F5344CB8AC3E}">
        <p14:creationId xmlns:p14="http://schemas.microsoft.com/office/powerpoint/2010/main" val="1323994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Drake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Having acquired our data, the first thing we did was look at how sentiment changed over time.</a:t>
            </a:r>
          </a:p>
        </p:txBody>
      </p:sp>
    </p:spTree>
    <p:extLst>
      <p:ext uri="{BB962C8B-B14F-4D97-AF65-F5344CB8AC3E}">
        <p14:creationId xmlns:p14="http://schemas.microsoft.com/office/powerpoint/2010/main" val="2506413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Iowan Old Style Roman" panose="02040602040506020204" pitchFamily="18" charset="77"/>
              </a:rPr>
              <a:t>Drake</a:t>
            </a:r>
          </a:p>
          <a:p>
            <a:pPr marL="0" lvl="0" indent="0" algn="l" rtl="0">
              <a:spcBef>
                <a:spcPts val="0"/>
              </a:spcBef>
              <a:spcAft>
                <a:spcPts val="0"/>
              </a:spcAft>
              <a:buNone/>
            </a:pPr>
            <a:endParaRPr lang="en-US" b="0" dirty="0">
              <a:latin typeface="Iowan Old Style Roman" panose="02040602040506020204" pitchFamily="18" charset="77"/>
            </a:endParaRPr>
          </a:p>
          <a:p>
            <a:pPr marL="0" lvl="0" indent="0" algn="l" rtl="0">
              <a:spcBef>
                <a:spcPts val="0"/>
              </a:spcBef>
              <a:spcAft>
                <a:spcPts val="0"/>
              </a:spcAft>
              <a:buNone/>
            </a:pPr>
            <a:r>
              <a:rPr lang="en-US" b="0" dirty="0">
                <a:latin typeface="Iowan Old Style Roman" panose="02040602040506020204" pitchFamily="18" charset="77"/>
              </a:rPr>
              <a:t>- We started looking at data starting April 1</a:t>
            </a:r>
            <a:r>
              <a:rPr lang="en-US" b="0" baseline="30000" dirty="0">
                <a:latin typeface="Iowan Old Style Roman" panose="02040602040506020204" pitchFamily="18" charset="77"/>
              </a:rPr>
              <a:t>st</a:t>
            </a:r>
            <a:r>
              <a:rPr lang="en-US" b="0" dirty="0">
                <a:latin typeface="Iowan Old Style Roman" panose="02040602040506020204" pitchFamily="18" charset="77"/>
              </a:rPr>
              <a:t> – two weeks prior to the season premiere - through May 20</a:t>
            </a:r>
            <a:r>
              <a:rPr lang="en-US" b="0" baseline="30000" dirty="0">
                <a:latin typeface="Iowan Old Style Roman" panose="02040602040506020204" pitchFamily="18" charset="77"/>
              </a:rPr>
              <a:t>th </a:t>
            </a:r>
            <a:r>
              <a:rPr lang="en-US" b="0" dirty="0">
                <a:latin typeface="Iowan Old Style Roman" panose="02040602040506020204" pitchFamily="18" charset="77"/>
              </a:rPr>
              <a:t>or the day after the final episode</a:t>
            </a:r>
          </a:p>
          <a:p>
            <a:pPr marL="0" lvl="0" indent="0" algn="l" rtl="0">
              <a:spcBef>
                <a:spcPts val="0"/>
              </a:spcBef>
              <a:spcAft>
                <a:spcPts val="0"/>
              </a:spcAft>
              <a:buNone/>
            </a:pPr>
            <a:endParaRPr lang="en-US" b="0" dirty="0">
              <a:latin typeface="Iowan Old Style Roman" panose="02040602040506020204" pitchFamily="18" charset="77"/>
            </a:endParaRPr>
          </a:p>
          <a:p>
            <a:pPr marL="0" lvl="0" indent="0" algn="l" rtl="0">
              <a:spcBef>
                <a:spcPts val="0"/>
              </a:spcBef>
              <a:spcAft>
                <a:spcPts val="0"/>
              </a:spcAft>
              <a:buNone/>
            </a:pPr>
            <a:r>
              <a:rPr lang="en-US" b="0" dirty="0">
                <a:latin typeface="Iowan Old Style Roman" panose="02040602040506020204" pitchFamily="18" charset="77"/>
              </a:rPr>
              <a:t>- To help us tease out sentiment, we used VADER, which is particularly suited to social media data, recognizing things like all caps, punctuation, slang words, emoji , </a:t>
            </a:r>
            <a:r>
              <a:rPr lang="en-US" b="0" dirty="0" err="1">
                <a:latin typeface="Iowan Old Style Roman" panose="02040602040506020204" pitchFamily="18" charset="77"/>
              </a:rPr>
              <a:t>etc</a:t>
            </a:r>
            <a:r>
              <a:rPr lang="en-US" b="0" dirty="0">
                <a:latin typeface="Iowan Old Style Roman" panose="02040602040506020204" pitchFamily="18" charset="77"/>
              </a:rPr>
              <a:t> to capture sentiment. </a:t>
            </a:r>
          </a:p>
          <a:p>
            <a:pPr marL="0" lvl="0" indent="0" algn="l" rtl="0">
              <a:spcBef>
                <a:spcPts val="0"/>
              </a:spcBef>
              <a:spcAft>
                <a:spcPts val="0"/>
              </a:spcAft>
              <a:buNone/>
            </a:pPr>
            <a:endParaRPr lang="en-US" b="0" dirty="0">
              <a:latin typeface="Iowan Old Style Roman" panose="02040602040506020204" pitchFamily="18" charset="77"/>
            </a:endParaRPr>
          </a:p>
          <a:p>
            <a:pPr marL="0" lvl="0" indent="0" algn="l" rtl="0">
              <a:spcBef>
                <a:spcPts val="0"/>
              </a:spcBef>
              <a:spcAft>
                <a:spcPts val="0"/>
              </a:spcAft>
              <a:buNone/>
            </a:pPr>
            <a:r>
              <a:rPr lang="en-US" b="0" dirty="0">
                <a:latin typeface="Iowan Old Style Roman" panose="02040602040506020204" pitchFamily="18" charset="77"/>
              </a:rPr>
              <a:t>- The goal was to capture sentiment over the course of the season and see how the different communities reacted to the show.</a:t>
            </a: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endParaRPr lang="en-US" b="1" dirty="0">
              <a:latin typeface="Iowan Old Style Roman" panose="02040602040506020204" pitchFamily="18" charset="77"/>
            </a:endParaRPr>
          </a:p>
          <a:p>
            <a:pPr marL="0" lvl="0" indent="0" algn="l" rtl="0">
              <a:spcBef>
                <a:spcPts val="0"/>
              </a:spcBef>
              <a:spcAft>
                <a:spcPts val="0"/>
              </a:spcAft>
              <a:buNone/>
            </a:pPr>
            <a:r>
              <a:rPr lang="en-US" b="1" dirty="0">
                <a:latin typeface="Iowan Old Style Roman" panose="02040602040506020204" pitchFamily="18" charset="77"/>
              </a:rPr>
              <a:t>Purpose</a:t>
            </a:r>
          </a:p>
          <a:p>
            <a:pPr marL="0" lvl="0" indent="0" algn="l" rtl="0">
              <a:spcBef>
                <a:spcPts val="800"/>
              </a:spcBef>
              <a:spcAft>
                <a:spcPts val="800"/>
              </a:spcAft>
              <a:buNone/>
            </a:pPr>
            <a:r>
              <a:rPr lang="en-US" dirty="0">
                <a:latin typeface="Iowan Old Style Roman" panose="02040602040506020204" pitchFamily="18" charset="77"/>
              </a:rPr>
              <a:t>To track the fans’ reactions to the 8</a:t>
            </a:r>
            <a:r>
              <a:rPr lang="en-US" baseline="30000" dirty="0">
                <a:latin typeface="Iowan Old Style Roman" panose="02040602040506020204" pitchFamily="18" charset="77"/>
              </a:rPr>
              <a:t>th</a:t>
            </a:r>
            <a:r>
              <a:rPr lang="en-US" dirty="0">
                <a:latin typeface="Iowan Old Style Roman" panose="02040602040506020204" pitchFamily="18" charset="77"/>
              </a:rPr>
              <a:t> season of Game of Thrones  over the course of the season.</a:t>
            </a:r>
          </a:p>
          <a:p>
            <a:pPr marL="0" lvl="0" indent="0">
              <a:buNone/>
            </a:pPr>
            <a:endParaRPr lang="en-US" b="1" dirty="0">
              <a:latin typeface="Iowan Old Style Roman" panose="02040602040506020204" pitchFamily="18" charset="77"/>
            </a:endParaRPr>
          </a:p>
          <a:p>
            <a:pPr marL="0" lvl="0" indent="0">
              <a:buNone/>
            </a:pPr>
            <a:r>
              <a:rPr lang="en-US" b="1" dirty="0">
                <a:latin typeface="Iowan Old Style Roman" panose="02040602040506020204" pitchFamily="18" charset="77"/>
              </a:rPr>
              <a:t>Methods</a:t>
            </a:r>
          </a:p>
          <a:p>
            <a:pPr marL="0" lvl="0" indent="0">
              <a:spcBef>
                <a:spcPts val="800"/>
              </a:spcBef>
              <a:spcAft>
                <a:spcPts val="800"/>
              </a:spcAft>
              <a:buNone/>
            </a:pPr>
            <a:r>
              <a:rPr lang="en-US" dirty="0">
                <a:latin typeface="Iowan Old Style Roman" panose="02040602040506020204" pitchFamily="18" charset="77"/>
              </a:rPr>
              <a:t>Used natural language processing with Python and the VADER algorithm.</a:t>
            </a:r>
          </a:p>
          <a:p>
            <a:pPr marL="0" lvl="0" indent="0">
              <a:spcBef>
                <a:spcPts val="800"/>
              </a:spcBef>
              <a:spcAft>
                <a:spcPts val="800"/>
              </a:spcAft>
              <a:buNone/>
            </a:pPr>
            <a:r>
              <a:rPr lang="en-US" dirty="0">
                <a:latin typeface="Iowan Old Style Roman" panose="02040602040506020204" pitchFamily="18" charset="77"/>
              </a:rPr>
              <a:t>Aggregated over the period from April 1</a:t>
            </a:r>
            <a:r>
              <a:rPr lang="en-US" baseline="30000" dirty="0">
                <a:latin typeface="Iowan Old Style Roman" panose="02040602040506020204" pitchFamily="18" charset="77"/>
              </a:rPr>
              <a:t>st</a:t>
            </a:r>
            <a:r>
              <a:rPr lang="en-US" dirty="0">
                <a:latin typeface="Iowan Old Style Roman" panose="02040602040506020204" pitchFamily="18" charset="77"/>
              </a:rPr>
              <a:t>, 2019 through May 20</a:t>
            </a:r>
            <a:r>
              <a:rPr lang="en-US" baseline="30000" dirty="0">
                <a:latin typeface="Iowan Old Style Roman" panose="02040602040506020204" pitchFamily="18" charset="77"/>
              </a:rPr>
              <a:t>th</a:t>
            </a:r>
            <a:r>
              <a:rPr lang="en-US" dirty="0">
                <a:latin typeface="Iowan Old Style Roman" panose="02040602040506020204" pitchFamily="18" charset="77"/>
              </a:rPr>
              <a:t>, 2019.</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52535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Drake</a:t>
            </a:r>
          </a:p>
          <a:p>
            <a:pPr marL="139700" indent="0">
              <a:buNone/>
            </a:pPr>
            <a:endParaRPr lang="en-US" dirty="0"/>
          </a:p>
          <a:p>
            <a:pPr marL="457200" indent="-317500">
              <a:buFontTx/>
              <a:buChar char="-"/>
            </a:pPr>
            <a:r>
              <a:rPr lang="en-US" dirty="0"/>
              <a:t>Our first pass at sentiment analysis look at aggregate sentiment by forum</a:t>
            </a:r>
          </a:p>
          <a:p>
            <a:pPr marL="457200" indent="-317500">
              <a:buFontTx/>
              <a:buChar char="-"/>
            </a:pPr>
            <a:endParaRPr lang="en-US" dirty="0"/>
          </a:p>
          <a:p>
            <a:pPr marL="457200" indent="-317500">
              <a:buFontTx/>
              <a:buChar char="-"/>
            </a:pPr>
            <a:r>
              <a:rPr lang="en-US" dirty="0"/>
              <a:t>It’s easy to see episodes in the season which generated strong opinions, like The Long Night (Night King), The Bells (King’s Landing), and The Iron Throne (finale).</a:t>
            </a:r>
          </a:p>
          <a:p>
            <a:pPr marL="457200" indent="-317500">
              <a:buFontTx/>
              <a:buChar char="-"/>
            </a:pPr>
            <a:endParaRPr lang="en-US" dirty="0"/>
          </a:p>
          <a:p>
            <a:pPr marL="457200" indent="-317500">
              <a:buFontTx/>
              <a:buChar char="-"/>
            </a:pPr>
            <a:r>
              <a:rPr lang="en-US" dirty="0"/>
              <a:t>One flaw with visualizing the data this way, however, is that it downplays the sentiments of lower-volume forums. For instance, the sentiment within the Forum of Ice &amp; Fire looks essentially flat episode to episode within this view. </a:t>
            </a:r>
          </a:p>
          <a:p>
            <a:pPr marL="457200" indent="-317500">
              <a:buFontTx/>
              <a:buChar char="-"/>
            </a:pPr>
            <a:endParaRPr lang="en-US" dirty="0"/>
          </a:p>
          <a:p>
            <a:pPr marL="457200" indent="-317500">
              <a:buFontTx/>
              <a:buChar char="-"/>
            </a:pPr>
            <a:r>
              <a:rPr lang="en-US" dirty="0"/>
              <a:t>We wanted to explore whether this was actually true, so decided to look at mean sentiment as well.</a:t>
            </a:r>
          </a:p>
        </p:txBody>
      </p:sp>
    </p:spTree>
    <p:extLst>
      <p:ext uri="{BB962C8B-B14F-4D97-AF65-F5344CB8AC3E}">
        <p14:creationId xmlns:p14="http://schemas.microsoft.com/office/powerpoint/2010/main" val="1532514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Natasha - Once we account for the difference in the number of people in the four channels and take the mean sentiments of each channel for each day, the resulting picture is more balanced and it’s easy to observe how volatile the fans on the forum are and how their reactions are more extreme than those on the three subreddits. </a:t>
            </a:r>
          </a:p>
          <a:p>
            <a:pPr marL="139700" indent="0">
              <a:buNone/>
            </a:pPr>
            <a:endParaRPr lang="en-US" dirty="0"/>
          </a:p>
          <a:p>
            <a:pPr marL="139700" indent="0">
              <a:buNone/>
            </a:pPr>
            <a:r>
              <a:rPr lang="en-US" dirty="0"/>
              <a:t>The general sentiment over the course of the season is less negative than we have expected to see.</a:t>
            </a:r>
          </a:p>
          <a:p>
            <a:pPr marL="139700" indent="0">
              <a:buNone/>
            </a:pPr>
            <a:endParaRPr lang="en-US" dirty="0"/>
          </a:p>
          <a:p>
            <a:pPr marL="139700" indent="0">
              <a:buNone/>
            </a:pPr>
            <a:r>
              <a:rPr lang="en-US" dirty="0"/>
              <a:t>Breaking down the reactions by channels, the Game of Thrones subreddit appear to be more positive overall compared to the forum and freefolk redditors’ reactions.  </a:t>
            </a:r>
          </a:p>
          <a:p>
            <a:pPr marL="139700" indent="0">
              <a:buNone/>
            </a:pPr>
            <a:endParaRPr lang="en-US" dirty="0"/>
          </a:p>
          <a:p>
            <a:pPr marL="139700" indent="0">
              <a:buNone/>
            </a:pPr>
            <a:r>
              <a:rPr lang="en-US" dirty="0"/>
              <a:t>The feel-good Knight of the Seven Kingdoms episode elicits the highest level of positive reactions of the season, followed by the overall anticipation level before the premiere of Winterfell. </a:t>
            </a:r>
          </a:p>
        </p:txBody>
      </p:sp>
    </p:spTree>
    <p:extLst>
      <p:ext uri="{BB962C8B-B14F-4D97-AF65-F5344CB8AC3E}">
        <p14:creationId xmlns:p14="http://schemas.microsoft.com/office/powerpoint/2010/main" val="2512246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Natasha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After looking at the sentiment overall, we examine what the fans were actually discussing.</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2" name="Google Shape;12;p2"/>
          <p:cNvSpPr txBox="1">
            <a:spLocks noGrp="1"/>
          </p:cNvSpPr>
          <p:nvPr>
            <p:ph type="ctrTitle"/>
          </p:nvPr>
        </p:nvSpPr>
        <p:spPr>
          <a:xfrm>
            <a:off x="1998100" y="604500"/>
            <a:ext cx="3597600" cy="3934500"/>
          </a:xfrm>
          <a:prstGeom prst="rect">
            <a:avLst/>
          </a:prstGeom>
        </p:spPr>
        <p:txBody>
          <a:bodyPr spcFirstLastPara="1" wrap="square" lIns="0" tIns="0" rIns="0" bIns="0" anchor="ctr" anchorCtr="0"/>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
        <p:cNvGrpSpPr/>
        <p:nvPr/>
      </p:nvGrpSpPr>
      <p:grpSpPr>
        <a:xfrm>
          <a:off x="0" y="0"/>
          <a:ext cx="0" cy="0"/>
          <a:chOff x="0" y="0"/>
          <a:chExt cx="0" cy="0"/>
        </a:xfrm>
      </p:grpSpPr>
      <p:sp>
        <p:nvSpPr>
          <p:cNvPr id="20" name="Google Shape;20;p4"/>
          <p:cNvSpPr/>
          <p:nvPr/>
        </p:nvSpPr>
        <p:spPr>
          <a:xfrm>
            <a:off x="-1" y="604500"/>
            <a:ext cx="8453425"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1524459" y="1797900"/>
            <a:ext cx="0" cy="1547700"/>
          </a:xfrm>
          <a:prstGeom prst="straightConnector1">
            <a:avLst/>
          </a:prstGeom>
          <a:noFill/>
          <a:ln w="9525" cap="flat" cmpd="sng">
            <a:solidFill>
              <a:srgbClr val="D9DCE6"/>
            </a:solidFill>
            <a:prstDash val="solid"/>
            <a:round/>
            <a:headEnd type="none" w="med" len="med"/>
            <a:tailEnd type="none" w="med" len="med"/>
          </a:ln>
        </p:spPr>
      </p:cxnSp>
      <p:sp>
        <p:nvSpPr>
          <p:cNvPr id="22" name="Google Shape;22;p4"/>
          <p:cNvSpPr txBox="1">
            <a:spLocks noGrp="1"/>
          </p:cNvSpPr>
          <p:nvPr>
            <p:ph type="body" idx="1"/>
          </p:nvPr>
        </p:nvSpPr>
        <p:spPr>
          <a:xfrm>
            <a:off x="1991250" y="604500"/>
            <a:ext cx="3615600" cy="3934500"/>
          </a:xfrm>
          <a:prstGeom prst="rect">
            <a:avLst/>
          </a:prstGeom>
        </p:spPr>
        <p:txBody>
          <a:bodyPr spcFirstLastPara="1" wrap="square" lIns="0" tIns="0" rIns="0" bIns="0" anchor="ctr" anchorCtr="0"/>
          <a:lstStyle>
            <a:lvl1pPr marL="457200" lvl="0" indent="-381000" rtl="0">
              <a:spcBef>
                <a:spcPts val="0"/>
              </a:spcBef>
              <a:spcAft>
                <a:spcPts val="0"/>
              </a:spcAft>
              <a:buSzPts val="2400"/>
              <a:buChar char="◎"/>
              <a:defRPr sz="2400"/>
            </a:lvl1pPr>
            <a:lvl2pPr marL="914400" lvl="1" indent="-381000" rtl="0">
              <a:spcBef>
                <a:spcPts val="800"/>
              </a:spcBef>
              <a:spcAft>
                <a:spcPts val="0"/>
              </a:spcAft>
              <a:buSzPts val="2400"/>
              <a:buChar char="◎"/>
              <a:defRPr sz="2400"/>
            </a:lvl2pPr>
            <a:lvl3pPr marL="1371600" lvl="2" indent="-381000" rtl="0">
              <a:spcBef>
                <a:spcPts val="800"/>
              </a:spcBef>
              <a:spcAft>
                <a:spcPts val="0"/>
              </a:spcAft>
              <a:buSzPts val="2400"/>
              <a:buChar char="■"/>
              <a:defRPr sz="2400"/>
            </a:lvl3pPr>
            <a:lvl4pPr marL="1828800" lvl="3" indent="-381000" rtl="0">
              <a:spcBef>
                <a:spcPts val="800"/>
              </a:spcBef>
              <a:spcAft>
                <a:spcPts val="0"/>
              </a:spcAft>
              <a:buSzPts val="2400"/>
              <a:buChar char="●"/>
              <a:defRPr sz="2400"/>
            </a:lvl4pPr>
            <a:lvl5pPr marL="2286000" lvl="4" indent="-381000" rtl="0">
              <a:spcBef>
                <a:spcPts val="800"/>
              </a:spcBef>
              <a:spcAft>
                <a:spcPts val="0"/>
              </a:spcAft>
              <a:buSzPts val="2400"/>
              <a:buChar char="○"/>
              <a:defRPr sz="2400"/>
            </a:lvl5pPr>
            <a:lvl6pPr marL="2743200" lvl="5" indent="-381000" rtl="0">
              <a:spcBef>
                <a:spcPts val="800"/>
              </a:spcBef>
              <a:spcAft>
                <a:spcPts val="0"/>
              </a:spcAft>
              <a:buSzPts val="2400"/>
              <a:buChar char="■"/>
              <a:defRPr sz="2400"/>
            </a:lvl6pPr>
            <a:lvl7pPr marL="3200400" lvl="6" indent="-381000" rtl="0">
              <a:spcBef>
                <a:spcPts val="800"/>
              </a:spcBef>
              <a:spcAft>
                <a:spcPts val="0"/>
              </a:spcAft>
              <a:buSzPts val="2400"/>
              <a:buChar char="●"/>
              <a:defRPr sz="2400"/>
            </a:lvl7pPr>
            <a:lvl8pPr marL="3657600" lvl="7" indent="-381000" rtl="0">
              <a:spcBef>
                <a:spcPts val="800"/>
              </a:spcBef>
              <a:spcAft>
                <a:spcPts val="0"/>
              </a:spcAft>
              <a:buSzPts val="2400"/>
              <a:buChar char="○"/>
              <a:defRPr sz="2400"/>
            </a:lvl8pPr>
            <a:lvl9pPr marL="4114800" lvl="8" indent="-381000">
              <a:spcBef>
                <a:spcPts val="800"/>
              </a:spcBef>
              <a:spcAft>
                <a:spcPts val="800"/>
              </a:spcAft>
              <a:buSzPts val="2400"/>
              <a:buChar char="■"/>
              <a:defRPr sz="2400"/>
            </a:lvl9pPr>
          </a:lstStyle>
          <a:p>
            <a:endParaRPr/>
          </a:p>
        </p:txBody>
      </p:sp>
      <p:sp>
        <p:nvSpPr>
          <p:cNvPr id="23" name="Google Shape;23;p4"/>
          <p:cNvSpPr txBox="1"/>
          <p:nvPr/>
        </p:nvSpPr>
        <p:spPr>
          <a:xfrm>
            <a:off x="0" y="2092500"/>
            <a:ext cx="15243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D9DCE6"/>
                </a:solidFill>
                <a:latin typeface="IBM Plex Sans Condensed"/>
                <a:ea typeface="IBM Plex Sans Condensed"/>
                <a:cs typeface="IBM Plex Sans Condensed"/>
                <a:sym typeface="IBM Plex Sans Condensed"/>
              </a:rPr>
              <a:t>“</a:t>
            </a:r>
            <a:endParaRPr sz="9600" b="1">
              <a:solidFill>
                <a:srgbClr val="D9DCE6"/>
              </a:solidFill>
              <a:latin typeface="IBM Plex Sans Condensed"/>
              <a:ea typeface="IBM Plex Sans Condensed"/>
              <a:cs typeface="IBM Plex Sans Condensed"/>
              <a:sym typeface="IBM Plex Sans Condensed"/>
            </a:endParaRPr>
          </a:p>
        </p:txBody>
      </p:sp>
      <p:sp>
        <p:nvSpPr>
          <p:cNvPr id="24" name="Google Shape;24;p4"/>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 y="604500"/>
            <a:ext cx="8453425"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5"/>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28" name="Google Shape;28;p5"/>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9" name="Google Shape;29;p5"/>
          <p:cNvSpPr txBox="1">
            <a:spLocks noGrp="1"/>
          </p:cNvSpPr>
          <p:nvPr>
            <p:ph type="body" idx="1"/>
          </p:nvPr>
        </p:nvSpPr>
        <p:spPr>
          <a:xfrm>
            <a:off x="2191200" y="1026000"/>
            <a:ext cx="5345700" cy="3091500"/>
          </a:xfrm>
          <a:prstGeom prst="rect">
            <a:avLst/>
          </a:prstGeom>
        </p:spPr>
        <p:txBody>
          <a:bodyPr spcFirstLastPara="1" wrap="square" lIns="0" tIns="0" rIns="0" bIns="0" anchor="t" anchorCtr="0"/>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55600">
              <a:spcBef>
                <a:spcPts val="800"/>
              </a:spcBef>
              <a:spcAft>
                <a:spcPts val="0"/>
              </a:spcAft>
              <a:buSzPts val="2000"/>
              <a:buChar char="■"/>
              <a:defRPr/>
            </a:lvl3pPr>
            <a:lvl4pPr marL="1828800" lvl="3" indent="-355600">
              <a:spcBef>
                <a:spcPts val="800"/>
              </a:spcBef>
              <a:spcAft>
                <a:spcPts val="0"/>
              </a:spcAft>
              <a:buSzPts val="2000"/>
              <a:buChar char="●"/>
              <a:defRPr/>
            </a:lvl4pPr>
            <a:lvl5pPr marL="2286000" lvl="4" indent="-355600">
              <a:spcBef>
                <a:spcPts val="800"/>
              </a:spcBef>
              <a:spcAft>
                <a:spcPts val="0"/>
              </a:spcAft>
              <a:buSzPts val="2000"/>
              <a:buChar char="○"/>
              <a:defRPr/>
            </a:lvl5pPr>
            <a:lvl6pPr marL="2743200" lvl="5" indent="-355600">
              <a:spcBef>
                <a:spcPts val="800"/>
              </a:spcBef>
              <a:spcAft>
                <a:spcPts val="0"/>
              </a:spcAft>
              <a:buSzPts val="2000"/>
              <a:buChar char="■"/>
              <a:defRPr/>
            </a:lvl6pPr>
            <a:lvl7pPr marL="3200400" lvl="6" indent="-355600">
              <a:spcBef>
                <a:spcPts val="800"/>
              </a:spcBef>
              <a:spcAft>
                <a:spcPts val="0"/>
              </a:spcAft>
              <a:buSzPts val="2000"/>
              <a:buChar char="●"/>
              <a:defRPr/>
            </a:lvl7pPr>
            <a:lvl8pPr marL="3657600" lvl="7" indent="-355600">
              <a:spcBef>
                <a:spcPts val="800"/>
              </a:spcBef>
              <a:spcAft>
                <a:spcPts val="0"/>
              </a:spcAft>
              <a:buSzPts val="2000"/>
              <a:buChar char="○"/>
              <a:defRPr/>
            </a:lvl8pPr>
            <a:lvl9pPr marL="4114800" lvl="8" indent="-355600">
              <a:spcBef>
                <a:spcPts val="800"/>
              </a:spcBef>
              <a:spcAft>
                <a:spcPts val="800"/>
              </a:spcAft>
              <a:buSzPts val="2000"/>
              <a:buChar char="■"/>
              <a:defRPr/>
            </a:lvl9pPr>
          </a:lstStyle>
          <a:p>
            <a:endParaRPr/>
          </a:p>
        </p:txBody>
      </p:sp>
      <p:sp>
        <p:nvSpPr>
          <p:cNvPr id="30" name="Google Shape;30;p5"/>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
        <p:cNvGrpSpPr/>
        <p:nvPr/>
      </p:nvGrpSpPr>
      <p:grpSpPr>
        <a:xfrm>
          <a:off x="0" y="0"/>
          <a:ext cx="0" cy="0"/>
          <a:chOff x="0" y="0"/>
          <a:chExt cx="0" cy="0"/>
        </a:xfrm>
      </p:grpSpPr>
      <p:sp>
        <p:nvSpPr>
          <p:cNvPr id="45" name="Google Shape;45;p8"/>
          <p:cNvSpPr/>
          <p:nvPr/>
        </p:nvSpPr>
        <p:spPr>
          <a:xfrm>
            <a:off x="-1" y="604500"/>
            <a:ext cx="8453425"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8"/>
          <p:cNvCxnSpPr/>
          <p:nvPr/>
        </p:nvCxnSpPr>
        <p:spPr>
          <a:xfrm>
            <a:off x="1946716" y="1026000"/>
            <a:ext cx="0" cy="3091500"/>
          </a:xfrm>
          <a:prstGeom prst="straightConnector1">
            <a:avLst/>
          </a:prstGeom>
          <a:noFill/>
          <a:ln w="9525" cap="flat" cmpd="sng">
            <a:solidFill>
              <a:srgbClr val="D9DCE6"/>
            </a:solidFill>
            <a:prstDash val="solid"/>
            <a:round/>
            <a:headEnd type="none" w="med" len="med"/>
            <a:tailEnd type="none" w="med" len="med"/>
          </a:ln>
        </p:spPr>
      </p:cxnSp>
      <p:sp>
        <p:nvSpPr>
          <p:cNvPr id="47" name="Google Shape;47;p8"/>
          <p:cNvSpPr txBox="1">
            <a:spLocks noGrp="1"/>
          </p:cNvSpPr>
          <p:nvPr>
            <p:ph type="title"/>
          </p:nvPr>
        </p:nvSpPr>
        <p:spPr>
          <a:xfrm>
            <a:off x="291300" y="1026000"/>
            <a:ext cx="1341900" cy="3091500"/>
          </a:xfrm>
          <a:prstGeom prst="rect">
            <a:avLst/>
          </a:prstGeom>
        </p:spPr>
        <p:txBody>
          <a:bodyPr spcFirstLastPara="1" wrap="square" lIns="0" tIns="0" rIns="0" bIns="0" anchor="t" anchorCtr="0"/>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8" name="Google Shape;48;p8"/>
          <p:cNvSpPr txBox="1">
            <a:spLocks noGrp="1"/>
          </p:cNvSpPr>
          <p:nvPr>
            <p:ph type="body" idx="1"/>
          </p:nvPr>
        </p:nvSpPr>
        <p:spPr>
          <a:xfrm>
            <a:off x="2183375"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49" name="Google Shape;49;p8"/>
          <p:cNvSpPr txBox="1">
            <a:spLocks noGrp="1"/>
          </p:cNvSpPr>
          <p:nvPr>
            <p:ph type="body" idx="2"/>
          </p:nvPr>
        </p:nvSpPr>
        <p:spPr>
          <a:xfrm>
            <a:off x="4028447"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0" name="Google Shape;50;p8"/>
          <p:cNvSpPr txBox="1">
            <a:spLocks noGrp="1"/>
          </p:cNvSpPr>
          <p:nvPr>
            <p:ph type="body" idx="3"/>
          </p:nvPr>
        </p:nvSpPr>
        <p:spPr>
          <a:xfrm>
            <a:off x="5873519" y="1026000"/>
            <a:ext cx="1663500" cy="3091500"/>
          </a:xfrm>
          <a:prstGeom prst="rect">
            <a:avLst/>
          </a:prstGeom>
        </p:spPr>
        <p:txBody>
          <a:bodyPr spcFirstLastPara="1" wrap="square" lIns="0" tIns="0" rIns="0" bIns="0" anchor="t" anchorCtr="0"/>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5/27/19</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298021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userDrawn="1">
  <p:cSld name="1_Title + 3 columns">
    <p:spTree>
      <p:nvGrpSpPr>
        <p:cNvPr id="1" name="Shape 44"/>
        <p:cNvGrpSpPr/>
        <p:nvPr/>
      </p:nvGrpSpPr>
      <p:grpSpPr>
        <a:xfrm>
          <a:off x="0" y="0"/>
          <a:ext cx="0" cy="0"/>
          <a:chOff x="0" y="0"/>
          <a:chExt cx="0" cy="0"/>
        </a:xfrm>
      </p:grpSpPr>
      <p:sp>
        <p:nvSpPr>
          <p:cNvPr id="45" name="Google Shape;45;p8"/>
          <p:cNvSpPr/>
          <p:nvPr userDrawn="1"/>
        </p:nvSpPr>
        <p:spPr>
          <a:xfrm>
            <a:off x="-1" y="604500"/>
            <a:ext cx="8453425" cy="3934500"/>
          </a:xfrm>
          <a:prstGeom prst="rect">
            <a:avLst/>
          </a:prstGeom>
          <a:solidFill>
            <a:schemeClr val="lt1"/>
          </a:solidFill>
          <a:ln>
            <a:noFill/>
          </a:ln>
          <a:effectLst>
            <a:outerShdw blurRad="285750" dist="9525" dir="5400000" algn="bl" rotWithShape="0">
              <a:srgbClr val="010E1B">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txBox="1">
            <a:spLocks noGrp="1"/>
          </p:cNvSpPr>
          <p:nvPr>
            <p:ph type="sldNum" idx="12"/>
          </p:nvPr>
        </p:nvSpPr>
        <p:spPr>
          <a:xfrm>
            <a:off x="8453425" y="-60"/>
            <a:ext cx="548700" cy="5143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27288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45000">
              <a:scrgbClr r="0" g="0" b="0">
                <a:lumMod val="0"/>
              </a:scrgbClr>
            </a:gs>
            <a:gs pos="100000">
              <a:schemeClr val="accent6">
                <a:lumMod val="50000"/>
              </a:schemeClr>
            </a:gs>
            <a:gs pos="100000">
              <a:schemeClr val="accent6">
                <a:lumMod val="97000"/>
                <a:lumOff val="3000"/>
              </a:schemeClr>
            </a:gs>
            <a:gs pos="100000">
              <a:schemeClr val="accent6">
                <a:lumMod val="60000"/>
                <a:lumOff val="40000"/>
              </a:schemeClr>
            </a:gs>
          </a:gsLst>
          <a:lin ang="3000000" scaled="0"/>
          <a:tileRect/>
        </a:gra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9">
            <a:alphaModFix/>
          </a:blip>
          <a:stretch>
            <a:fillRect/>
          </a:stretch>
        </p:blipFill>
        <p:spPr>
          <a:xfrm>
            <a:off x="0" y="11300"/>
            <a:ext cx="9144000" cy="5143500"/>
          </a:xfrm>
          <a:prstGeom prst="rect">
            <a:avLst/>
          </a:prstGeom>
          <a:noFill/>
          <a:ln>
            <a:noFill/>
          </a:ln>
        </p:spPr>
      </p:pic>
      <p:sp>
        <p:nvSpPr>
          <p:cNvPr id="7" name="Google Shape;7;p1"/>
          <p:cNvSpPr txBox="1">
            <a:spLocks noGrp="1"/>
          </p:cNvSpPr>
          <p:nvPr>
            <p:ph type="title"/>
          </p:nvPr>
        </p:nvSpPr>
        <p:spPr>
          <a:xfrm>
            <a:off x="291300" y="1026000"/>
            <a:ext cx="1341900" cy="3091500"/>
          </a:xfrm>
          <a:prstGeom prst="rect">
            <a:avLst/>
          </a:prstGeom>
          <a:noFill/>
          <a:ln>
            <a:noFill/>
          </a:ln>
        </p:spPr>
        <p:txBody>
          <a:bodyPr spcFirstLastPara="1" wrap="square" lIns="0" tIns="0" rIns="0" bIns="0" anchor="t" anchorCtr="0"/>
          <a:lstStyle>
            <a:lvl1pPr lvl="0"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sz="1600" b="1">
                <a:solidFill>
                  <a:srgbClr val="1D3E7C"/>
                </a:solidFill>
                <a:latin typeface="IBM Plex Sans Condensed"/>
                <a:ea typeface="IBM Plex Sans Condensed"/>
                <a:cs typeface="IBM Plex Sans Condensed"/>
                <a:sym typeface="IBM Plex Sans Condensed"/>
              </a:defRPr>
            </a:lvl9pPr>
          </a:lstStyle>
          <a:p>
            <a:endParaRPr/>
          </a:p>
        </p:txBody>
      </p:sp>
      <p:sp>
        <p:nvSpPr>
          <p:cNvPr id="8" name="Google Shape;8;p1"/>
          <p:cNvSpPr txBox="1">
            <a:spLocks noGrp="1"/>
          </p:cNvSpPr>
          <p:nvPr>
            <p:ph type="body" idx="1"/>
          </p:nvPr>
        </p:nvSpPr>
        <p:spPr>
          <a:xfrm>
            <a:off x="2191200" y="1026000"/>
            <a:ext cx="5345700" cy="3091500"/>
          </a:xfrm>
          <a:prstGeom prst="rect">
            <a:avLst/>
          </a:prstGeom>
          <a:noFill/>
          <a:ln>
            <a:noFill/>
          </a:ln>
        </p:spPr>
        <p:txBody>
          <a:bodyPr spcFirstLastPara="1" wrap="square" lIns="0" tIns="0" rIns="0" bIns="0" anchor="t" anchorCtr="0"/>
          <a:lstStyle>
            <a:lvl1pPr marL="457200" lvl="0" indent="-3175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marL="914400" lvl="1" indent="-3175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marL="1371600" lvl="2"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marL="1828800" lvl="3"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marL="2286000" lvl="4"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marL="2743200" lvl="5"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marL="3200400" lvl="6"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marL="3657600" lvl="7" indent="-355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marL="4114800" lvl="8" indent="-3556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a:endParaRPr/>
          </a:p>
        </p:txBody>
      </p:sp>
      <p:sp>
        <p:nvSpPr>
          <p:cNvPr id="9" name="Google Shape;9;p1"/>
          <p:cNvSpPr txBox="1">
            <a:spLocks noGrp="1"/>
          </p:cNvSpPr>
          <p:nvPr>
            <p:ph type="sldNum" idx="12"/>
          </p:nvPr>
        </p:nvSpPr>
        <p:spPr>
          <a:xfrm>
            <a:off x="8453425" y="-60"/>
            <a:ext cx="548700" cy="5143500"/>
          </a:xfrm>
          <a:prstGeom prst="rect">
            <a:avLst/>
          </a:prstGeom>
          <a:noFill/>
          <a:ln>
            <a:noFill/>
          </a:ln>
        </p:spPr>
        <p:txBody>
          <a:bodyPr spcFirstLastPara="1" wrap="square" lIns="0" tIns="0" rIns="0" bIns="0" anchor="ctr" anchorCtr="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4" r:id="rId4"/>
    <p:sldLayoutId id="2147483657" r:id="rId5"/>
    <p:sldLayoutId id="2147483659" r:id="rId6"/>
    <p:sldLayoutId id="2147483660"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sv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hyperlink" Target="http://wiki.ghiaccioefuoco.com/view/Spett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6.sv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3.sv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file:///Users/nborders/ds/metis/Projects/Metis_Project_4/Unsupervised_Analysis/Data_Analysis/Visualizations/Bells/Bells/bells_pyldavis3.html#topic=3&amp;lambda=0.8&amp;term="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6.sv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file:///Users/nborders/ds/metis/Projects/Metis_Project_4/Unsupervised_Analysis/Data_Analysis/Visualizations/IronThrone/ironthrone_pyldavis4.html#topic=2&amp;lambda=1&amp;term="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0.sv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vokpodcast.com/2019/04/11/vok-522-game-of-thrones-season-8-preshow-thoughts-feelings-theories-and-nonsens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buckmire.blogspot.com/2015/06/game-of-thrones-s5e08-hardhom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 name="Picture 2">
            <a:extLst>
              <a:ext uri="{FF2B5EF4-FFF2-40B4-BE49-F238E27FC236}">
                <a16:creationId xmlns:a16="http://schemas.microsoft.com/office/drawing/2014/main" id="{3925026A-334B-DB4E-A0A2-C94E33E5A754}"/>
              </a:ext>
            </a:extLst>
          </p:cNvPr>
          <p:cNvPicPr>
            <a:picLocks noChangeAspect="1"/>
          </p:cNvPicPr>
          <p:nvPr/>
        </p:nvPicPr>
        <p:blipFill>
          <a:blip r:embed="rId3">
            <a:alphaModFix amt="45000"/>
          </a:blip>
          <a:stretch>
            <a:fillRect/>
          </a:stretch>
        </p:blipFill>
        <p:spPr>
          <a:xfrm>
            <a:off x="-6781" y="0"/>
            <a:ext cx="9157563" cy="5143498"/>
          </a:xfrm>
          <a:prstGeom prst="rect">
            <a:avLst/>
          </a:prstGeom>
          <a:effectLst>
            <a:outerShdw blurRad="50800" dist="50800" dir="5400000" algn="ctr" rotWithShape="0">
              <a:srgbClr val="000000"/>
            </a:outerShdw>
          </a:effectLst>
        </p:spPr>
      </p:pic>
      <p:sp>
        <p:nvSpPr>
          <p:cNvPr id="68" name="Google Shape;68;p12"/>
          <p:cNvSpPr txBox="1">
            <a:spLocks noGrp="1"/>
          </p:cNvSpPr>
          <p:nvPr>
            <p:ph type="ctrTitle"/>
          </p:nvPr>
        </p:nvSpPr>
        <p:spPr>
          <a:xfrm>
            <a:off x="1577592" y="0"/>
            <a:ext cx="5828044" cy="5143499"/>
          </a:xfrm>
          <a:prstGeom prst="rect">
            <a:avLst/>
          </a:prstGeom>
        </p:spPr>
        <p:txBody>
          <a:bodyPr spcFirstLastPara="1" wrap="square" lIns="0" tIns="0" rIns="0" bIns="0" anchor="ctr" anchorCtr="0">
            <a:noAutofit/>
          </a:bodyPr>
          <a:lstStyle/>
          <a:p>
            <a:pPr marL="0" lvl="0" indent="0" rtl="0">
              <a:lnSpc>
                <a:spcPct val="150000"/>
              </a:lnSpc>
              <a:spcBef>
                <a:spcPts val="0"/>
              </a:spcBef>
              <a:spcAft>
                <a:spcPts val="0"/>
              </a:spcAft>
              <a:buNone/>
            </a:pPr>
            <a:r>
              <a:rPr lang="en" spc="200" dirty="0">
                <a:solidFill>
                  <a:schemeClr val="bg1"/>
                </a:solidFill>
                <a:latin typeface="Game of Thrones" panose="02000500000000000000" pitchFamily="2" charset="77"/>
              </a:rPr>
              <a:t>Game of Thrones</a:t>
            </a:r>
            <a:br>
              <a:rPr lang="en" spc="200" dirty="0">
                <a:solidFill>
                  <a:schemeClr val="bg1"/>
                </a:solidFill>
                <a:latin typeface="Game of Thrones" panose="02000500000000000000" pitchFamily="2" charset="77"/>
              </a:rPr>
            </a:br>
            <a:r>
              <a:rPr lang="en" b="0" dirty="0">
                <a:solidFill>
                  <a:schemeClr val="bg1"/>
                </a:solidFill>
                <a:latin typeface="Calibri" panose="020F0502020204030204" pitchFamily="34" charset="0"/>
              </a:rPr>
              <a:t>Season 8 Sentiment Analysis</a:t>
            </a:r>
            <a:br>
              <a:rPr lang="en" b="0" dirty="0">
                <a:solidFill>
                  <a:schemeClr val="bg1"/>
                </a:solidFill>
                <a:latin typeface="Calibri" panose="020F0502020204030204" pitchFamily="34" charset="0"/>
              </a:rPr>
            </a:br>
            <a:br>
              <a:rPr lang="en" b="0" dirty="0">
                <a:solidFill>
                  <a:schemeClr val="bg1"/>
                </a:solidFill>
                <a:latin typeface="Calibri" panose="020F0502020204030204" pitchFamily="34" charset="0"/>
              </a:rPr>
            </a:br>
            <a:r>
              <a:rPr lang="en" sz="2000" b="0" dirty="0">
                <a:solidFill>
                  <a:schemeClr val="bg1"/>
                </a:solidFill>
                <a:latin typeface="Calibri" panose="020F0502020204030204" pitchFamily="34" charset="0"/>
              </a:rPr>
              <a:t>Natasha Borders</a:t>
            </a:r>
            <a:br>
              <a:rPr lang="en" sz="2000" b="0" dirty="0">
                <a:solidFill>
                  <a:schemeClr val="bg1"/>
                </a:solidFill>
                <a:latin typeface="Calibri" panose="020F0502020204030204" pitchFamily="34" charset="0"/>
              </a:rPr>
            </a:br>
            <a:r>
              <a:rPr lang="en" sz="2000" b="0" dirty="0">
                <a:solidFill>
                  <a:schemeClr val="bg1"/>
                </a:solidFill>
                <a:latin typeface="Calibri" panose="020F0502020204030204" pitchFamily="34" charset="0"/>
              </a:rPr>
              <a:t>Drake Ballew</a:t>
            </a:r>
            <a:endParaRPr b="0" dirty="0">
              <a:solidFill>
                <a:schemeClr val="bg1"/>
              </a:solidFill>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291299" y="1026000"/>
            <a:ext cx="1597135"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pc="200" dirty="0">
                <a:solidFill>
                  <a:schemeClr val="accent6">
                    <a:lumMod val="50000"/>
                  </a:schemeClr>
                </a:solidFill>
                <a:latin typeface="Game of Thrones" panose="02000500000000000000" pitchFamily="2" charset="77"/>
              </a:rPr>
              <a:t>Topic Modeling</a:t>
            </a:r>
            <a:endParaRPr spc="200" dirty="0">
              <a:solidFill>
                <a:schemeClr val="accent6">
                  <a:lumMod val="50000"/>
                </a:schemeClr>
              </a:solidFill>
              <a:latin typeface="Game of Thrones" panose="02000500000000000000" pitchFamily="2" charset="77"/>
            </a:endParaRPr>
          </a:p>
        </p:txBody>
      </p:sp>
      <p:sp>
        <p:nvSpPr>
          <p:cNvPr id="146" name="Google Shape;146;p20"/>
          <p:cNvSpPr txBox="1">
            <a:spLocks noGrp="1"/>
          </p:cNvSpPr>
          <p:nvPr>
            <p:ph type="body" idx="1"/>
          </p:nvPr>
        </p:nvSpPr>
        <p:spPr>
          <a:xfrm>
            <a:off x="2069960" y="1026000"/>
            <a:ext cx="6250075"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Iowan Old Style Roman" panose="02040602040506020204" pitchFamily="18" charset="77"/>
              </a:rPr>
              <a:t>Purpose</a:t>
            </a:r>
            <a:endParaRPr lang="en" dirty="0">
              <a:latin typeface="Iowan Old Style Roman" panose="02040602040506020204" pitchFamily="18" charset="77"/>
            </a:endParaRPr>
          </a:p>
          <a:p>
            <a:pPr marL="0" lvl="0" indent="0" algn="l" rtl="0">
              <a:spcBef>
                <a:spcPts val="800"/>
              </a:spcBef>
              <a:spcAft>
                <a:spcPts val="800"/>
              </a:spcAft>
              <a:buNone/>
            </a:pPr>
            <a:r>
              <a:rPr lang="en" dirty="0">
                <a:latin typeface="Iowan Old Style Roman" panose="02040602040506020204" pitchFamily="18" charset="77"/>
              </a:rPr>
              <a:t>Tracking the fans’ discussions of the 8</a:t>
            </a:r>
            <a:r>
              <a:rPr lang="en" baseline="30000" dirty="0">
                <a:latin typeface="Iowan Old Style Roman" panose="02040602040506020204" pitchFamily="18" charset="77"/>
              </a:rPr>
              <a:t>th</a:t>
            </a:r>
            <a:r>
              <a:rPr lang="en" dirty="0">
                <a:latin typeface="Iowan Old Style Roman" panose="02040602040506020204" pitchFamily="18" charset="77"/>
              </a:rPr>
              <a:t> season of Game of Thrones  over the course of the season</a:t>
            </a:r>
          </a:p>
          <a:p>
            <a:pPr marL="0" lvl="0" indent="0">
              <a:buNone/>
            </a:pPr>
            <a:endParaRPr lang="en-US" b="1" dirty="0">
              <a:latin typeface="Iowan Old Style Roman" panose="02040602040506020204" pitchFamily="18" charset="77"/>
            </a:endParaRPr>
          </a:p>
          <a:p>
            <a:pPr marL="0" lvl="0" indent="0">
              <a:buNone/>
            </a:pPr>
            <a:r>
              <a:rPr lang="en-US" b="1" dirty="0">
                <a:latin typeface="Iowan Old Style Roman" panose="02040602040506020204" pitchFamily="18" charset="77"/>
              </a:rPr>
              <a:t>Methods</a:t>
            </a:r>
          </a:p>
          <a:p>
            <a:pPr marL="0" lvl="0" indent="0">
              <a:spcBef>
                <a:spcPts val="800"/>
              </a:spcBef>
              <a:spcAft>
                <a:spcPts val="800"/>
              </a:spcAft>
              <a:buNone/>
            </a:pPr>
            <a:r>
              <a:rPr lang="en-US" dirty="0">
                <a:latin typeface="Iowan Old Style Roman" panose="02040602040506020204" pitchFamily="18" charset="77"/>
              </a:rPr>
              <a:t>LDA(latent Dirichlet allocation) analysis on the vectorized bag of words to determine the most salient topics of discussion among the fans starting the day of each episode and for the following week.</a:t>
            </a:r>
            <a:endParaRPr lang="en" dirty="0">
              <a:latin typeface="Iowan Old Style Roman" panose="02040602040506020204" pitchFamily="18" charset="77"/>
            </a:endParaRPr>
          </a:p>
        </p:txBody>
      </p:sp>
    </p:spTree>
    <p:extLst>
      <p:ext uri="{BB962C8B-B14F-4D97-AF65-F5344CB8AC3E}">
        <p14:creationId xmlns:p14="http://schemas.microsoft.com/office/powerpoint/2010/main" val="805913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0" y="625820"/>
            <a:ext cx="1923890" cy="2152104"/>
          </a:xfrm>
          <a:prstGeom prst="rect">
            <a:avLst/>
          </a:prstGeom>
          <a:noFill/>
          <a:ln>
            <a:noFill/>
          </a:ln>
        </p:spPr>
        <p:txBody>
          <a:bodyPr spcFirstLastPara="1" wrap="square" lIns="0" tIns="0" rIns="0" bIns="0" anchor="t" anchorCtr="0">
            <a:noAutofit/>
          </a:bodyPr>
          <a:lstStyle/>
          <a:p>
            <a:pPr>
              <a:lnSpc>
                <a:spcPct val="150000"/>
              </a:lnSpc>
            </a:pPr>
            <a:br>
              <a:rPr lang="en" sz="1100" spc="200" dirty="0">
                <a:solidFill>
                  <a:srgbClr val="4F1A10"/>
                </a:solidFill>
                <a:latin typeface="Game of Thrones" panose="02000500000000000000" pitchFamily="2" charset="77"/>
              </a:rPr>
            </a:br>
            <a:r>
              <a:rPr lang="en" sz="1100" spc="200" dirty="0">
                <a:solidFill>
                  <a:srgbClr val="4F1A10"/>
                </a:solidFill>
                <a:latin typeface="Game of Thrones" panose="02000500000000000000" pitchFamily="2" charset="77"/>
              </a:rPr>
              <a:t>Before The Show </a:t>
            </a:r>
            <a:br>
              <a:rPr lang="en" sz="1100" spc="200" dirty="0">
                <a:solidFill>
                  <a:srgbClr val="4F1A10"/>
                </a:solidFill>
                <a:latin typeface="Game of Thrones" panose="02000500000000000000" pitchFamily="2" charset="77"/>
              </a:rPr>
            </a:br>
            <a:br>
              <a:rPr lang="en" sz="1100" spc="200" dirty="0">
                <a:solidFill>
                  <a:srgbClr val="4F1A10"/>
                </a:solidFill>
                <a:latin typeface="Game of Thrones" panose="02000500000000000000" pitchFamily="2" charset="77"/>
              </a:rPr>
            </a:br>
            <a:r>
              <a:rPr lang="en" sz="1100" spc="200" dirty="0">
                <a:solidFill>
                  <a:srgbClr val="4F1A10"/>
                </a:solidFill>
                <a:latin typeface="Game of Thrones" panose="02000500000000000000" pitchFamily="2" charset="77"/>
              </a:rPr>
              <a:t>Winterfell</a:t>
            </a:r>
            <a:br>
              <a:rPr lang="en" sz="1100" spc="200" dirty="0">
                <a:solidFill>
                  <a:srgbClr val="4F1A10"/>
                </a:solidFill>
                <a:latin typeface="Game of Thrones" panose="02000500000000000000" pitchFamily="2" charset="77"/>
              </a:rPr>
            </a:br>
            <a:br>
              <a:rPr lang="en" sz="1100" spc="200" dirty="0">
                <a:solidFill>
                  <a:srgbClr val="4F1A10"/>
                </a:solidFill>
                <a:latin typeface="Game of Thrones" panose="02000500000000000000" pitchFamily="2" charset="77"/>
              </a:rPr>
            </a:br>
            <a:r>
              <a:rPr lang="en" sz="1100" spc="200" dirty="0">
                <a:solidFill>
                  <a:srgbClr val="4F1A10"/>
                </a:solidFill>
                <a:latin typeface="Game of Thrones" panose="02000500000000000000" pitchFamily="2" charset="77"/>
              </a:rPr>
              <a:t>The Knight of the Seven Kingdoms</a:t>
            </a:r>
            <a:endParaRPr sz="1100"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199" y="1018571"/>
            <a:ext cx="6048339" cy="3298785"/>
          </a:xfrm>
          <a:prstGeom prst="rect">
            <a:avLst/>
          </a:prstGeom>
        </p:spPr>
        <p:txBody>
          <a:bodyPr spcFirstLastPara="1" wrap="square" lIns="0" tIns="0" rIns="0" bIns="0" anchor="t" anchorCtr="0">
            <a:noAutofit/>
          </a:bodyPr>
          <a:lstStyle/>
          <a:p>
            <a:pPr>
              <a:lnSpc>
                <a:spcPct val="150000"/>
              </a:lnSpc>
            </a:pPr>
            <a:r>
              <a:rPr lang="en-US" sz="1600" dirty="0">
                <a:latin typeface="Iowan Old Style Roman" panose="02040602040506020204" pitchFamily="18" charset="77"/>
              </a:rPr>
              <a:t>Defined by curiosity and speculation about the upcoming battle with Night King, the fate of Winterfell, and the impact of the looming battle on the broader story</a:t>
            </a:r>
          </a:p>
          <a:p>
            <a:pPr lvl="0">
              <a:lnSpc>
                <a:spcPct val="150000"/>
              </a:lnSpc>
            </a:pPr>
            <a:r>
              <a:rPr lang="en-US" sz="1600" dirty="0">
                <a:latin typeface="Iowan Old Style Roman" panose="02040602040506020204" pitchFamily="18" charset="77"/>
              </a:rPr>
              <a:t>Queens - Dany vs Cersei and the ultimate winner in this game of thrones</a:t>
            </a:r>
          </a:p>
          <a:p>
            <a:pPr lvl="0">
              <a:lnSpc>
                <a:spcPct val="150000"/>
              </a:lnSpc>
            </a:pPr>
            <a:r>
              <a:rPr lang="en-US" sz="1600" dirty="0">
                <a:latin typeface="Iowan Old Style Roman" panose="02040602040506020204" pitchFamily="18" charset="77"/>
              </a:rPr>
              <a:t>Dany's relationship to the North</a:t>
            </a:r>
          </a:p>
          <a:p>
            <a:pPr lvl="0">
              <a:lnSpc>
                <a:spcPct val="150000"/>
              </a:lnSpc>
            </a:pPr>
            <a:r>
              <a:rPr lang="en-US" sz="1600" dirty="0">
                <a:latin typeface="Iowan Old Style Roman" panose="02040602040506020204" pitchFamily="18" charset="77"/>
              </a:rPr>
              <a:t>Starks family lineage and relationship to Jon</a:t>
            </a:r>
            <a:endParaRPr lang="en" sz="1600" dirty="0">
              <a:latin typeface="Iowan Old Style Roman" panose="02040602040506020204" pitchFamily="18" charset="77"/>
            </a:endParaRPr>
          </a:p>
          <a:p>
            <a:pPr lvl="0">
              <a:lnSpc>
                <a:spcPct val="150000"/>
              </a:lnSpc>
            </a:pPr>
            <a:endParaRPr lang="en-US" sz="1600" dirty="0">
              <a:latin typeface="Iowan Old Style Roman" panose="02040602040506020204" pitchFamily="18" charset="77"/>
            </a:endParaRPr>
          </a:p>
        </p:txBody>
      </p:sp>
      <p:pic>
        <p:nvPicPr>
          <p:cNvPr id="6" name="Graphic 5">
            <a:extLst>
              <a:ext uri="{FF2B5EF4-FFF2-40B4-BE49-F238E27FC236}">
                <a16:creationId xmlns:a16="http://schemas.microsoft.com/office/drawing/2014/main" id="{BCADBEC5-DD70-D34F-8DE3-AAFA9C01D30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077" t="19946" r="6435" b="22377"/>
          <a:stretch/>
        </p:blipFill>
        <p:spPr>
          <a:xfrm>
            <a:off x="72428" y="2906162"/>
            <a:ext cx="1814232" cy="1548143"/>
          </a:xfrm>
          <a:prstGeom prst="rect">
            <a:avLst/>
          </a:prstGeom>
        </p:spPr>
      </p:pic>
      <p:grpSp>
        <p:nvGrpSpPr>
          <p:cNvPr id="4" name="Group 3">
            <a:extLst>
              <a:ext uri="{FF2B5EF4-FFF2-40B4-BE49-F238E27FC236}">
                <a16:creationId xmlns:a16="http://schemas.microsoft.com/office/drawing/2014/main" id="{1F93F0B2-9F8F-674A-93E4-C7B8CA204A49}"/>
              </a:ext>
            </a:extLst>
          </p:cNvPr>
          <p:cNvGrpSpPr/>
          <p:nvPr/>
        </p:nvGrpSpPr>
        <p:grpSpPr>
          <a:xfrm>
            <a:off x="709447" y="1215291"/>
            <a:ext cx="7475547" cy="2561976"/>
            <a:chOff x="709447" y="1215291"/>
            <a:chExt cx="7475547" cy="2561976"/>
          </a:xfrm>
        </p:grpSpPr>
        <p:sp>
          <p:nvSpPr>
            <p:cNvPr id="7" name="Rounded Rectangle 6">
              <a:extLst>
                <a:ext uri="{FF2B5EF4-FFF2-40B4-BE49-F238E27FC236}">
                  <a16:creationId xmlns:a16="http://schemas.microsoft.com/office/drawing/2014/main" id="{3895F006-B125-7344-BCBD-645219F02A87}"/>
                </a:ext>
              </a:extLst>
            </p:cNvPr>
            <p:cNvSpPr/>
            <p:nvPr/>
          </p:nvSpPr>
          <p:spPr>
            <a:xfrm>
              <a:off x="709447" y="1215291"/>
              <a:ext cx="7475547" cy="2561976"/>
            </a:xfrm>
            <a:prstGeom prst="roundRect">
              <a:avLst/>
            </a:prstGeom>
            <a:solidFill>
              <a:schemeClr val="tx2">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3" name="Picture 2" descr="A screenshot of a cell phone&#10;&#10;Description automatically generated">
              <a:extLst>
                <a:ext uri="{FF2B5EF4-FFF2-40B4-BE49-F238E27FC236}">
                  <a16:creationId xmlns:a16="http://schemas.microsoft.com/office/drawing/2014/main" id="{5E765390-FEC4-174E-B6AF-1B6F8361DF93}"/>
                </a:ext>
              </a:extLst>
            </p:cNvPr>
            <p:cNvPicPr>
              <a:picLocks noChangeAspect="1"/>
            </p:cNvPicPr>
            <p:nvPr/>
          </p:nvPicPr>
          <p:blipFill>
            <a:blip r:embed="rId5"/>
            <a:stretch>
              <a:fillRect/>
            </a:stretch>
          </p:blipFill>
          <p:spPr>
            <a:xfrm>
              <a:off x="1204331" y="1906202"/>
              <a:ext cx="6735337" cy="1331095"/>
            </a:xfrm>
            <a:prstGeom prst="rect">
              <a:avLst/>
            </a:prstGeom>
          </p:spPr>
        </p:pic>
      </p:grpSp>
    </p:spTree>
    <p:extLst>
      <p:ext uri="{BB962C8B-B14F-4D97-AF65-F5344CB8AC3E}">
        <p14:creationId xmlns:p14="http://schemas.microsoft.com/office/powerpoint/2010/main" val="245777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FE029-1A76-8D48-9962-B98A90DD8349}"/>
              </a:ext>
            </a:extLst>
          </p:cNvPr>
          <p:cNvPicPr>
            <a:picLocks noChangeAspect="1"/>
          </p:cNvPicPr>
          <p:nvPr/>
        </p:nvPicPr>
        <p:blipFill>
          <a:blip r:embed="rId3"/>
          <a:stretch>
            <a:fillRect/>
          </a:stretch>
        </p:blipFill>
        <p:spPr>
          <a:xfrm>
            <a:off x="422801" y="129189"/>
            <a:ext cx="8298397" cy="4885121"/>
          </a:xfrm>
          <a:prstGeom prst="rect">
            <a:avLst/>
          </a:prstGeom>
        </p:spPr>
      </p:pic>
      <p:sp>
        <p:nvSpPr>
          <p:cNvPr id="4" name="Rounded Rectangle 3">
            <a:extLst>
              <a:ext uri="{FF2B5EF4-FFF2-40B4-BE49-F238E27FC236}">
                <a16:creationId xmlns:a16="http://schemas.microsoft.com/office/drawing/2014/main" id="{2A62C539-301C-154B-88FF-7247BB242CE4}"/>
              </a:ext>
            </a:extLst>
          </p:cNvPr>
          <p:cNvSpPr/>
          <p:nvPr/>
        </p:nvSpPr>
        <p:spPr>
          <a:xfrm>
            <a:off x="4572000" y="571500"/>
            <a:ext cx="4046220" cy="1017270"/>
          </a:xfrm>
          <a:prstGeom prst="round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225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494026"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z="1200" spc="200" dirty="0">
                <a:solidFill>
                  <a:srgbClr val="4F1A10"/>
                </a:solidFill>
                <a:latin typeface="Game of Thrones" panose="02000500000000000000" pitchFamily="2" charset="77"/>
              </a:rPr>
              <a:t>The Long Night </a:t>
            </a:r>
            <a:br>
              <a:rPr lang="en" sz="1200" spc="200" dirty="0">
                <a:solidFill>
                  <a:srgbClr val="4F1A10"/>
                </a:solidFill>
                <a:latin typeface="Game of Thrones" panose="02000500000000000000" pitchFamily="2" charset="77"/>
              </a:rPr>
            </a:br>
            <a:br>
              <a:rPr lang="en" sz="1200" spc="200" dirty="0">
                <a:solidFill>
                  <a:srgbClr val="4F1A10"/>
                </a:solidFill>
                <a:latin typeface="Game of Thrones" panose="02000500000000000000" pitchFamily="2" charset="77"/>
              </a:rPr>
            </a:br>
            <a:r>
              <a:rPr lang="en" sz="1200" spc="200" dirty="0">
                <a:solidFill>
                  <a:srgbClr val="4F1A10"/>
                </a:solidFill>
                <a:latin typeface="Game of Thrones" panose="02000500000000000000" pitchFamily="2" charset="77"/>
              </a:rPr>
              <a:t>the Last of the Starks</a:t>
            </a:r>
            <a:endParaRPr sz="1200"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199" y="1026000"/>
            <a:ext cx="5993795" cy="1301564"/>
          </a:xfrm>
          <a:prstGeom prst="rect">
            <a:avLst/>
          </a:prstGeom>
        </p:spPr>
        <p:txBody>
          <a:bodyPr spcFirstLastPara="1" wrap="square" lIns="0" tIns="0" rIns="0" bIns="0" anchor="t" anchorCtr="0">
            <a:noAutofit/>
          </a:bodyPr>
          <a:lstStyle/>
          <a:p>
            <a:r>
              <a:rPr lang="en-US" sz="1600" dirty="0">
                <a:latin typeface="Iowan Old Style Roman" panose="02040602040506020204" pitchFamily="18" charset="77"/>
              </a:rPr>
              <a:t>The Night King’s death (and its broader significance) dominated conversation following The Long Night</a:t>
            </a:r>
          </a:p>
          <a:p>
            <a:endParaRPr lang="en-US" sz="1600" dirty="0">
              <a:latin typeface="Iowan Old Style Roman" panose="02040602040506020204" pitchFamily="18" charset="77"/>
            </a:endParaRPr>
          </a:p>
          <a:p>
            <a:r>
              <a:rPr lang="en-US" sz="1600" dirty="0">
                <a:latin typeface="Iowan Old Style Roman" panose="02040602040506020204" pitchFamily="18" charset="77"/>
              </a:rPr>
              <a:t>Conversation moved to the looming battle for King’s Landing and Dany’s mindset after The Last of the Starks</a:t>
            </a:r>
          </a:p>
        </p:txBody>
      </p:sp>
      <p:pic>
        <p:nvPicPr>
          <p:cNvPr id="3" name="Graphic 2">
            <a:extLst>
              <a:ext uri="{FF2B5EF4-FFF2-40B4-BE49-F238E27FC236}">
                <a16:creationId xmlns:a16="http://schemas.microsoft.com/office/drawing/2014/main" id="{A56213C8-21C1-BE4A-AFBD-96537CB34A2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956" t="22530" r="8196" b="23080"/>
          <a:stretch/>
        </p:blipFill>
        <p:spPr>
          <a:xfrm>
            <a:off x="85662" y="2942376"/>
            <a:ext cx="1820867" cy="1512494"/>
          </a:xfrm>
          <a:prstGeom prst="rect">
            <a:avLst/>
          </a:prstGeom>
        </p:spPr>
      </p:pic>
      <p:grpSp>
        <p:nvGrpSpPr>
          <p:cNvPr id="9" name="Group 8">
            <a:extLst>
              <a:ext uri="{FF2B5EF4-FFF2-40B4-BE49-F238E27FC236}">
                <a16:creationId xmlns:a16="http://schemas.microsoft.com/office/drawing/2014/main" id="{8A804801-57F7-DE4B-AF7C-E4BA43227925}"/>
              </a:ext>
            </a:extLst>
          </p:cNvPr>
          <p:cNvGrpSpPr/>
          <p:nvPr/>
        </p:nvGrpSpPr>
        <p:grpSpPr>
          <a:xfrm>
            <a:off x="709447" y="1215291"/>
            <a:ext cx="7475547" cy="2561976"/>
            <a:chOff x="709447" y="1215291"/>
            <a:chExt cx="7475547" cy="2561976"/>
          </a:xfrm>
        </p:grpSpPr>
        <p:sp>
          <p:nvSpPr>
            <p:cNvPr id="7" name="Rounded Rectangle 6">
              <a:extLst>
                <a:ext uri="{FF2B5EF4-FFF2-40B4-BE49-F238E27FC236}">
                  <a16:creationId xmlns:a16="http://schemas.microsoft.com/office/drawing/2014/main" id="{DB7698BC-B073-2E44-9BBF-A7985F0A7DCD}"/>
                </a:ext>
              </a:extLst>
            </p:cNvPr>
            <p:cNvSpPr/>
            <p:nvPr/>
          </p:nvSpPr>
          <p:spPr>
            <a:xfrm>
              <a:off x="709447" y="1215291"/>
              <a:ext cx="7475547" cy="2561976"/>
            </a:xfrm>
            <a:prstGeom prst="roundRect">
              <a:avLst/>
            </a:prstGeom>
            <a:solidFill>
              <a:schemeClr val="tx2">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6" name="Picture 5" descr="A screenshot of a cell phone&#10;&#10;Description automatically generated">
              <a:extLst>
                <a:ext uri="{FF2B5EF4-FFF2-40B4-BE49-F238E27FC236}">
                  <a16:creationId xmlns:a16="http://schemas.microsoft.com/office/drawing/2014/main" id="{16A6D07F-6B0A-C34C-AD41-90AEBFE51CB7}"/>
                </a:ext>
              </a:extLst>
            </p:cNvPr>
            <p:cNvPicPr>
              <a:picLocks noChangeAspect="1"/>
            </p:cNvPicPr>
            <p:nvPr/>
          </p:nvPicPr>
          <p:blipFill>
            <a:blip r:embed="rId5"/>
            <a:stretch>
              <a:fillRect/>
            </a:stretch>
          </p:blipFill>
          <p:spPr>
            <a:xfrm>
              <a:off x="1233530" y="1861162"/>
              <a:ext cx="6427380" cy="1270233"/>
            </a:xfrm>
            <a:prstGeom prst="rect">
              <a:avLst/>
            </a:prstGeom>
          </p:spPr>
        </p:pic>
      </p:grpSp>
    </p:spTree>
    <p:extLst>
      <p:ext uri="{BB962C8B-B14F-4D97-AF65-F5344CB8AC3E}">
        <p14:creationId xmlns:p14="http://schemas.microsoft.com/office/powerpoint/2010/main" val="82599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ACE82-73EC-C44A-B060-AAD66353B876}"/>
              </a:ext>
            </a:extLst>
          </p:cNvPr>
          <p:cNvPicPr>
            <a:picLocks noChangeAspect="1"/>
          </p:cNvPicPr>
          <p:nvPr/>
        </p:nvPicPr>
        <p:blipFill>
          <a:blip r:embed="rId3"/>
          <a:stretch>
            <a:fillRect/>
          </a:stretch>
        </p:blipFill>
        <p:spPr>
          <a:xfrm>
            <a:off x="395220" y="137623"/>
            <a:ext cx="8353560" cy="4868254"/>
          </a:xfrm>
          <a:prstGeom prst="rect">
            <a:avLst/>
          </a:prstGeom>
        </p:spPr>
      </p:pic>
      <p:sp>
        <p:nvSpPr>
          <p:cNvPr id="2" name="Rounded Rectangle 1">
            <a:extLst>
              <a:ext uri="{FF2B5EF4-FFF2-40B4-BE49-F238E27FC236}">
                <a16:creationId xmlns:a16="http://schemas.microsoft.com/office/drawing/2014/main" id="{FB8B17FC-A87E-464D-9138-84257B7FB272}"/>
              </a:ext>
            </a:extLst>
          </p:cNvPr>
          <p:cNvSpPr/>
          <p:nvPr/>
        </p:nvSpPr>
        <p:spPr>
          <a:xfrm>
            <a:off x="4438185" y="535259"/>
            <a:ext cx="4226313" cy="1773043"/>
          </a:xfrm>
          <a:prstGeom prst="roundRect">
            <a:avLst/>
          </a:prstGeom>
          <a:noFill/>
          <a:ln w="12700">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2311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474148"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z="1200" spc="200" dirty="0">
                <a:solidFill>
                  <a:srgbClr val="4F1A10"/>
                </a:solidFill>
                <a:latin typeface="Game of Thrones" panose="02000500000000000000" pitchFamily="2" charset="77"/>
              </a:rPr>
              <a:t>The Bells </a:t>
            </a:r>
            <a:br>
              <a:rPr lang="en" sz="1200" spc="200" dirty="0">
                <a:solidFill>
                  <a:srgbClr val="4F1A10"/>
                </a:solidFill>
                <a:latin typeface="Game of Thrones" panose="02000500000000000000" pitchFamily="2" charset="77"/>
              </a:rPr>
            </a:br>
            <a:br>
              <a:rPr lang="en" sz="1200" spc="200" dirty="0">
                <a:solidFill>
                  <a:srgbClr val="4F1A10"/>
                </a:solidFill>
                <a:latin typeface="Game of Thrones" panose="02000500000000000000" pitchFamily="2" charset="77"/>
              </a:rPr>
            </a:br>
            <a:r>
              <a:rPr lang="en" sz="1200" spc="200" dirty="0">
                <a:solidFill>
                  <a:srgbClr val="4F1A10"/>
                </a:solidFill>
                <a:latin typeface="Game of Thrones" panose="02000500000000000000" pitchFamily="2" charset="77"/>
              </a:rPr>
              <a:t>the Iron Throne</a:t>
            </a:r>
            <a:endParaRPr sz="1200"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sz="1600" dirty="0">
                <a:latin typeface="Iowan Old Style Roman" panose="02040602040506020204" pitchFamily="18" charset="77"/>
              </a:rPr>
              <a:t>Jamie and Cersei’s death and the fate of King’s Landing emerges as a strong topic</a:t>
            </a:r>
          </a:p>
          <a:p>
            <a:pPr marL="457200" lvl="0" indent="-317500" algn="l" rtl="0">
              <a:spcBef>
                <a:spcPts val="0"/>
              </a:spcBef>
              <a:spcAft>
                <a:spcPts val="0"/>
              </a:spcAft>
              <a:buSzPts val="1400"/>
              <a:buChar char="◎"/>
            </a:pPr>
            <a:endParaRPr lang="en-US" sz="1600" dirty="0">
              <a:latin typeface="Iowan Old Style Roman" panose="02040602040506020204" pitchFamily="18" charset="77"/>
            </a:endParaRPr>
          </a:p>
          <a:p>
            <a:pPr marL="457200" lvl="0" indent="-317500" algn="l" rtl="0">
              <a:spcBef>
                <a:spcPts val="0"/>
              </a:spcBef>
              <a:spcAft>
                <a:spcPts val="0"/>
              </a:spcAft>
              <a:buSzPts val="1400"/>
              <a:buChar char="◎"/>
            </a:pPr>
            <a:r>
              <a:rPr lang="en-US" sz="1600" dirty="0">
                <a:latin typeface="Iowan Old Style Roman" panose="02040602040506020204" pitchFamily="18" charset="77"/>
              </a:rPr>
              <a:t>Lift in sentiment driven by overall appreciation for show, not episode-specific like others</a:t>
            </a:r>
          </a:p>
        </p:txBody>
      </p:sp>
      <p:pic>
        <p:nvPicPr>
          <p:cNvPr id="5" name="Graphic 4">
            <a:extLst>
              <a:ext uri="{FF2B5EF4-FFF2-40B4-BE49-F238E27FC236}">
                <a16:creationId xmlns:a16="http://schemas.microsoft.com/office/drawing/2014/main" id="{687A1E7A-0848-7848-AC61-1A74008186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396" t="22707" r="7976" b="23256"/>
          <a:stretch/>
        </p:blipFill>
        <p:spPr>
          <a:xfrm>
            <a:off x="39209" y="2933323"/>
            <a:ext cx="1859941" cy="1539089"/>
          </a:xfrm>
          <a:prstGeom prst="rect">
            <a:avLst/>
          </a:prstGeom>
        </p:spPr>
      </p:pic>
      <p:grpSp>
        <p:nvGrpSpPr>
          <p:cNvPr id="2" name="Group 1">
            <a:extLst>
              <a:ext uri="{FF2B5EF4-FFF2-40B4-BE49-F238E27FC236}">
                <a16:creationId xmlns:a16="http://schemas.microsoft.com/office/drawing/2014/main" id="{D2C55F97-36E1-D64F-8C18-2970E8C63F42}"/>
              </a:ext>
            </a:extLst>
          </p:cNvPr>
          <p:cNvGrpSpPr/>
          <p:nvPr/>
        </p:nvGrpSpPr>
        <p:grpSpPr>
          <a:xfrm>
            <a:off x="446557" y="1290702"/>
            <a:ext cx="7475547" cy="2561976"/>
            <a:chOff x="709447" y="1215291"/>
            <a:chExt cx="7475547" cy="2561976"/>
          </a:xfrm>
        </p:grpSpPr>
        <p:sp>
          <p:nvSpPr>
            <p:cNvPr id="7" name="Rounded Rectangle 6">
              <a:extLst>
                <a:ext uri="{FF2B5EF4-FFF2-40B4-BE49-F238E27FC236}">
                  <a16:creationId xmlns:a16="http://schemas.microsoft.com/office/drawing/2014/main" id="{97EB3F97-5580-B04A-A195-E2533D93D440}"/>
                </a:ext>
              </a:extLst>
            </p:cNvPr>
            <p:cNvSpPr/>
            <p:nvPr/>
          </p:nvSpPr>
          <p:spPr>
            <a:xfrm>
              <a:off x="709447" y="1215291"/>
              <a:ext cx="7475547" cy="2561976"/>
            </a:xfrm>
            <a:prstGeom prst="roundRect">
              <a:avLst/>
            </a:prstGeom>
            <a:solidFill>
              <a:schemeClr val="tx2">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BF2F4CA8-A59F-3343-8F67-17DE387C28E7}"/>
                </a:ext>
              </a:extLst>
            </p:cNvPr>
            <p:cNvPicPr>
              <a:picLocks noChangeAspect="1"/>
            </p:cNvPicPr>
            <p:nvPr/>
          </p:nvPicPr>
          <p:blipFill>
            <a:blip r:embed="rId5"/>
            <a:stretch>
              <a:fillRect/>
            </a:stretch>
          </p:blipFill>
          <p:spPr>
            <a:xfrm>
              <a:off x="1504709" y="1597374"/>
              <a:ext cx="6134582" cy="1948632"/>
            </a:xfrm>
            <a:prstGeom prst="rect">
              <a:avLst/>
            </a:prstGeom>
          </p:spPr>
        </p:pic>
      </p:grpSp>
    </p:spTree>
    <p:extLst>
      <p:ext uri="{BB962C8B-B14F-4D97-AF65-F5344CB8AC3E}">
        <p14:creationId xmlns:p14="http://schemas.microsoft.com/office/powerpoint/2010/main" val="205557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31417-36B3-F54A-B4E7-2EABA731F5BA}"/>
              </a:ext>
            </a:extLst>
          </p:cNvPr>
          <p:cNvPicPr>
            <a:picLocks noChangeAspect="1"/>
          </p:cNvPicPr>
          <p:nvPr/>
        </p:nvPicPr>
        <p:blipFill>
          <a:blip r:embed="rId3"/>
          <a:stretch>
            <a:fillRect/>
          </a:stretch>
        </p:blipFill>
        <p:spPr>
          <a:xfrm>
            <a:off x="340791" y="105903"/>
            <a:ext cx="8462417" cy="4931693"/>
          </a:xfrm>
          <a:prstGeom prst="rect">
            <a:avLst/>
          </a:prstGeom>
        </p:spPr>
      </p:pic>
      <p:sp>
        <p:nvSpPr>
          <p:cNvPr id="4" name="Rounded Rectangle 3">
            <a:extLst>
              <a:ext uri="{FF2B5EF4-FFF2-40B4-BE49-F238E27FC236}">
                <a16:creationId xmlns:a16="http://schemas.microsoft.com/office/drawing/2014/main" id="{C68B7360-1153-EF49-BDD7-B9BFE98A7C1F}"/>
              </a:ext>
            </a:extLst>
          </p:cNvPr>
          <p:cNvSpPr/>
          <p:nvPr/>
        </p:nvSpPr>
        <p:spPr>
          <a:xfrm>
            <a:off x="4438185" y="579863"/>
            <a:ext cx="4226313" cy="1103971"/>
          </a:xfrm>
          <a:prstGeom prst="roundRect">
            <a:avLst/>
          </a:prstGeom>
          <a:noFill/>
          <a:ln w="12700">
            <a:solidFill>
              <a:schemeClr val="bg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1186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7F1E-5350-D44C-BE2A-2D410138E6CA}"/>
              </a:ext>
            </a:extLst>
          </p:cNvPr>
          <p:cNvSpPr>
            <a:spLocks noGrp="1"/>
          </p:cNvSpPr>
          <p:nvPr>
            <p:ph type="title"/>
          </p:nvPr>
        </p:nvSpPr>
        <p:spPr>
          <a:xfrm>
            <a:off x="291300" y="1026000"/>
            <a:ext cx="1487804" cy="3091500"/>
          </a:xfrm>
        </p:spPr>
        <p:txBody>
          <a:bodyPr/>
          <a:lstStyle/>
          <a:p>
            <a:pPr>
              <a:lnSpc>
                <a:spcPct val="150000"/>
              </a:lnSpc>
            </a:pPr>
            <a:r>
              <a:rPr lang="en-US" spc="200" dirty="0">
                <a:solidFill>
                  <a:srgbClr val="4F1A10"/>
                </a:solidFill>
                <a:latin typeface="Game of Thrones" panose="02000500000000000000" pitchFamily="2" charset="77"/>
              </a:rPr>
              <a:t>Final</a:t>
            </a:r>
            <a:r>
              <a:rPr lang="en-US" dirty="0">
                <a:solidFill>
                  <a:srgbClr val="4F1A10"/>
                </a:solidFill>
                <a:latin typeface="Game of Thrones" panose="02000500000000000000" pitchFamily="2" charset="77"/>
              </a:rPr>
              <a:t> Thoughts</a:t>
            </a:r>
          </a:p>
        </p:txBody>
      </p:sp>
      <p:sp>
        <p:nvSpPr>
          <p:cNvPr id="3" name="Text Placeholder 2">
            <a:extLst>
              <a:ext uri="{FF2B5EF4-FFF2-40B4-BE49-F238E27FC236}">
                <a16:creationId xmlns:a16="http://schemas.microsoft.com/office/drawing/2014/main" id="{D16C38B3-8B8D-CA4F-8136-1B7A5ADAF8F2}"/>
              </a:ext>
            </a:extLst>
          </p:cNvPr>
          <p:cNvSpPr>
            <a:spLocks noGrp="1"/>
          </p:cNvSpPr>
          <p:nvPr>
            <p:ph type="body" idx="1"/>
          </p:nvPr>
        </p:nvSpPr>
        <p:spPr>
          <a:xfrm>
            <a:off x="2191199" y="1026000"/>
            <a:ext cx="6105307" cy="3091500"/>
          </a:xfrm>
        </p:spPr>
        <p:txBody>
          <a:bodyPr/>
          <a:lstStyle/>
          <a:p>
            <a:pPr>
              <a:lnSpc>
                <a:spcPct val="100000"/>
              </a:lnSpc>
            </a:pPr>
            <a:r>
              <a:rPr lang="en-US" sz="1600" dirty="0">
                <a:latin typeface="Iowan Old Style Roman" panose="02040602040506020204" pitchFamily="18" charset="77"/>
              </a:rPr>
              <a:t>Emotional and sarcasm heavy social posts are difficult to interpret but they dominate modern online conversation</a:t>
            </a:r>
          </a:p>
          <a:p>
            <a:pPr marL="139700" indent="0">
              <a:lnSpc>
                <a:spcPct val="100000"/>
              </a:lnSpc>
              <a:buNone/>
            </a:pPr>
            <a:endParaRPr lang="en-US" sz="1600" dirty="0">
              <a:latin typeface="Iowan Old Style Roman" panose="02040602040506020204" pitchFamily="18" charset="77"/>
            </a:endParaRPr>
          </a:p>
          <a:p>
            <a:pPr>
              <a:lnSpc>
                <a:spcPct val="100000"/>
              </a:lnSpc>
            </a:pPr>
            <a:r>
              <a:rPr lang="en-US" sz="1600" dirty="0">
                <a:latin typeface="Iowan Old Style Roman" panose="02040602040506020204" pitchFamily="18" charset="77"/>
              </a:rPr>
              <a:t>Game of Thrones final season bore a heavy burden of carrying many fans’ hopes and could not hope to please them all.</a:t>
            </a:r>
          </a:p>
          <a:p>
            <a:pPr marL="139700" indent="0">
              <a:lnSpc>
                <a:spcPct val="100000"/>
              </a:lnSpc>
              <a:buNone/>
            </a:pPr>
            <a:endParaRPr lang="en-US" sz="1600" dirty="0">
              <a:latin typeface="Iowan Old Style Roman" panose="02040602040506020204" pitchFamily="18" charset="77"/>
            </a:endParaRPr>
          </a:p>
          <a:p>
            <a:pPr>
              <a:lnSpc>
                <a:spcPct val="100000"/>
              </a:lnSpc>
            </a:pPr>
            <a:r>
              <a:rPr lang="en-US" sz="1600" dirty="0">
                <a:latin typeface="Iowan Old Style Roman" panose="02040602040506020204" pitchFamily="18" charset="77"/>
              </a:rPr>
              <a:t>Harshest reactions have been heard the loudest but do not reflect the complete picture.</a:t>
            </a:r>
          </a:p>
          <a:p>
            <a:pPr marL="139700" indent="0">
              <a:lnSpc>
                <a:spcPct val="100000"/>
              </a:lnSpc>
              <a:buNone/>
            </a:pPr>
            <a:endParaRPr lang="en-US" sz="1600" dirty="0">
              <a:latin typeface="Iowan Old Style Roman" panose="02040602040506020204" pitchFamily="18" charset="77"/>
            </a:endParaRPr>
          </a:p>
          <a:p>
            <a:pPr>
              <a:lnSpc>
                <a:spcPct val="100000"/>
              </a:lnSpc>
            </a:pPr>
            <a:r>
              <a:rPr lang="en-US" sz="1600" dirty="0">
                <a:latin typeface="Iowan Old Style Roman" panose="02040602040506020204" pitchFamily="18" charset="77"/>
              </a:rPr>
              <a:t>This show brought the genre of fantasy into the mainstream television and paved the way for other such productions.</a:t>
            </a:r>
          </a:p>
          <a:p>
            <a:endParaRPr lang="en-US" sz="1600" dirty="0">
              <a:latin typeface="Iowan Old Style Roman" panose="02040602040506020204" pitchFamily="18" charset="77"/>
            </a:endParaRPr>
          </a:p>
        </p:txBody>
      </p:sp>
      <p:sp>
        <p:nvSpPr>
          <p:cNvPr id="5" name="Rounded Rectangle 4">
            <a:extLst>
              <a:ext uri="{FF2B5EF4-FFF2-40B4-BE49-F238E27FC236}">
                <a16:creationId xmlns:a16="http://schemas.microsoft.com/office/drawing/2014/main" id="{6790834E-F759-7A44-89C2-2493306DF3ED}"/>
              </a:ext>
            </a:extLst>
          </p:cNvPr>
          <p:cNvSpPr/>
          <p:nvPr/>
        </p:nvSpPr>
        <p:spPr>
          <a:xfrm>
            <a:off x="709447" y="1215291"/>
            <a:ext cx="7475547" cy="2561976"/>
          </a:xfrm>
          <a:prstGeom prst="roundRect">
            <a:avLst/>
          </a:prstGeom>
          <a:solidFill>
            <a:schemeClr val="tx2">
              <a:alpha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pic>
        <p:nvPicPr>
          <p:cNvPr id="8" name="Picture 7">
            <a:extLst>
              <a:ext uri="{FF2B5EF4-FFF2-40B4-BE49-F238E27FC236}">
                <a16:creationId xmlns:a16="http://schemas.microsoft.com/office/drawing/2014/main" id="{EFEF7FDA-CE74-314B-863F-06EAE531B5A6}"/>
              </a:ext>
            </a:extLst>
          </p:cNvPr>
          <p:cNvPicPr>
            <a:picLocks noChangeAspect="1"/>
          </p:cNvPicPr>
          <p:nvPr/>
        </p:nvPicPr>
        <p:blipFill>
          <a:blip r:embed="rId3"/>
          <a:stretch>
            <a:fillRect/>
          </a:stretch>
        </p:blipFill>
        <p:spPr>
          <a:xfrm>
            <a:off x="847493" y="1968689"/>
            <a:ext cx="7102615" cy="774511"/>
          </a:xfrm>
          <a:prstGeom prst="rect">
            <a:avLst/>
          </a:prstGeom>
        </p:spPr>
      </p:pic>
    </p:spTree>
    <p:extLst>
      <p:ext uri="{BB962C8B-B14F-4D97-AF65-F5344CB8AC3E}">
        <p14:creationId xmlns:p14="http://schemas.microsoft.com/office/powerpoint/2010/main" val="175131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p34"/>
          <p:cNvSpPr txBox="1">
            <a:spLocks noGrp="1"/>
          </p:cNvSpPr>
          <p:nvPr>
            <p:ph type="ctrTitle" idx="4294967295"/>
          </p:nvPr>
        </p:nvSpPr>
        <p:spPr>
          <a:xfrm>
            <a:off x="4220628" y="2324592"/>
            <a:ext cx="4494900" cy="49431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spc="200" dirty="0">
                <a:solidFill>
                  <a:srgbClr val="FDF6DA"/>
                </a:solidFill>
                <a:latin typeface="Game of Thrones" panose="02000500000000000000" pitchFamily="2" charset="77"/>
              </a:rPr>
              <a:t>THANK you</a:t>
            </a:r>
            <a:endParaRPr sz="2400" spc="200" dirty="0">
              <a:solidFill>
                <a:srgbClr val="FDF6DA"/>
              </a:solidFill>
              <a:latin typeface="Game of Thrones" panose="02000500000000000000" pitchFamily="2" charset="77"/>
            </a:endParaRPr>
          </a:p>
        </p:txBody>
      </p:sp>
      <p:pic>
        <p:nvPicPr>
          <p:cNvPr id="313" name="Google Shape;313;p34" descr="Spettro - Le Cronache del Ghiaccio e del Fuoco - Wiki"/>
          <p:cNvPicPr preferRelativeResize="0"/>
          <p:nvPr/>
        </p:nvPicPr>
        <p:blipFill>
          <a:blip r:embed="rId3">
            <a:extLst>
              <a:ext uri="{837473B0-CC2E-450A-ABE3-18F120FF3D39}">
                <a1611:picAttrSrcUrl xmlns:a1611="http://schemas.microsoft.com/office/drawing/2016/11/main" r:id="rId4"/>
              </a:ext>
            </a:extLst>
          </a:blip>
          <a:srcRect/>
          <a:stretch/>
        </p:blipFill>
        <p:spPr>
          <a:xfrm>
            <a:off x="428471" y="1580637"/>
            <a:ext cx="3363686" cy="1982227"/>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spTree>
    <p:extLst>
      <p:ext uri="{BB962C8B-B14F-4D97-AF65-F5344CB8AC3E}">
        <p14:creationId xmlns:p14="http://schemas.microsoft.com/office/powerpoint/2010/main" val="3387803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73223-A44E-4D4B-9E82-2355489C7299}"/>
              </a:ext>
            </a:extLst>
          </p:cNvPr>
          <p:cNvSpPr txBox="1"/>
          <p:nvPr/>
        </p:nvSpPr>
        <p:spPr>
          <a:xfrm>
            <a:off x="98706" y="144855"/>
            <a:ext cx="8946587" cy="307777"/>
          </a:xfrm>
          <a:prstGeom prst="rect">
            <a:avLst/>
          </a:prstGeom>
          <a:noFill/>
        </p:spPr>
        <p:txBody>
          <a:bodyPr wrap="square" rtlCol="0">
            <a:spAutoFit/>
          </a:bodyPr>
          <a:lstStyle/>
          <a:p>
            <a:pPr algn="ctr"/>
            <a:r>
              <a:rPr lang="en-US" spc="200" dirty="0">
                <a:solidFill>
                  <a:schemeClr val="bg1"/>
                </a:solidFill>
                <a:latin typeface="Game of Thrones" panose="02000500000000000000" pitchFamily="2" charset="77"/>
              </a:rPr>
              <a:t>Reddit Pageviews</a:t>
            </a:r>
          </a:p>
        </p:txBody>
      </p:sp>
      <p:pic>
        <p:nvPicPr>
          <p:cNvPr id="5" name="slide3">
            <a:extLst>
              <a:ext uri="{FF2B5EF4-FFF2-40B4-BE49-F238E27FC236}">
                <a16:creationId xmlns:a16="http://schemas.microsoft.com/office/drawing/2014/main" id="{E85F801D-46B2-DB45-897F-F0D94B28E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61" y="582574"/>
            <a:ext cx="8558277" cy="4416071"/>
          </a:xfrm>
          <a:prstGeom prst="rect">
            <a:avLst/>
          </a:prstGeom>
        </p:spPr>
      </p:pic>
    </p:spTree>
    <p:extLst>
      <p:ext uri="{BB962C8B-B14F-4D97-AF65-F5344CB8AC3E}">
        <p14:creationId xmlns:p14="http://schemas.microsoft.com/office/powerpoint/2010/main" val="4291843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3" name="Picture 2">
            <a:extLst>
              <a:ext uri="{FF2B5EF4-FFF2-40B4-BE49-F238E27FC236}">
                <a16:creationId xmlns:a16="http://schemas.microsoft.com/office/drawing/2014/main" id="{3925026A-334B-DB4E-A0A2-C94E33E5A754}"/>
              </a:ext>
            </a:extLst>
          </p:cNvPr>
          <p:cNvPicPr>
            <a:picLocks noChangeAspect="1"/>
          </p:cNvPicPr>
          <p:nvPr/>
        </p:nvPicPr>
        <p:blipFill>
          <a:blip r:embed="rId3">
            <a:alphaModFix amt="45000"/>
          </a:blip>
          <a:stretch>
            <a:fillRect/>
          </a:stretch>
        </p:blipFill>
        <p:spPr>
          <a:xfrm>
            <a:off x="-6781" y="0"/>
            <a:ext cx="9157563" cy="5143498"/>
          </a:xfrm>
          <a:prstGeom prst="rect">
            <a:avLst/>
          </a:prstGeom>
          <a:effectLst>
            <a:outerShdw blurRad="50800" dist="50800" dir="5400000" algn="ctr" rotWithShape="0">
              <a:srgbClr val="000000"/>
            </a:outerShdw>
          </a:effectLst>
        </p:spPr>
      </p:pic>
      <p:sp>
        <p:nvSpPr>
          <p:cNvPr id="68" name="Google Shape;68;p12"/>
          <p:cNvSpPr txBox="1">
            <a:spLocks noGrp="1"/>
          </p:cNvSpPr>
          <p:nvPr>
            <p:ph type="ctrTitle"/>
          </p:nvPr>
        </p:nvSpPr>
        <p:spPr>
          <a:xfrm>
            <a:off x="1252330" y="0"/>
            <a:ext cx="6361044" cy="5143499"/>
          </a:xfrm>
          <a:prstGeom prst="rect">
            <a:avLst/>
          </a:prstGeom>
        </p:spPr>
        <p:txBody>
          <a:bodyPr spcFirstLastPara="1" wrap="square" lIns="0" tIns="0" rIns="0" bIns="0" anchor="ctr" anchorCtr="0">
            <a:noAutofit/>
          </a:bodyPr>
          <a:lstStyle/>
          <a:p>
            <a:pPr marL="0" lvl="0" indent="0" algn="ctr" rtl="0">
              <a:lnSpc>
                <a:spcPct val="150000"/>
              </a:lnSpc>
              <a:spcBef>
                <a:spcPts val="0"/>
              </a:spcBef>
              <a:spcAft>
                <a:spcPts val="0"/>
              </a:spcAft>
              <a:buNone/>
            </a:pPr>
            <a:br>
              <a:rPr lang="en" spc="200" dirty="0">
                <a:solidFill>
                  <a:schemeClr val="bg1"/>
                </a:solidFill>
                <a:latin typeface="Game of Thrones" panose="02000500000000000000" pitchFamily="2" charset="77"/>
              </a:rPr>
            </a:br>
            <a:r>
              <a:rPr lang="en" b="0" dirty="0">
                <a:solidFill>
                  <a:schemeClr val="bg1"/>
                </a:solidFill>
                <a:latin typeface="Game of Thrones" panose="02000500000000000000" pitchFamily="2" charset="77"/>
              </a:rPr>
              <a:t>Spoilers are coming</a:t>
            </a:r>
            <a:br>
              <a:rPr lang="en" b="0" dirty="0">
                <a:solidFill>
                  <a:schemeClr val="bg1"/>
                </a:solidFill>
                <a:latin typeface="Calibri" panose="020F0502020204030204" pitchFamily="34" charset="0"/>
              </a:rPr>
            </a:br>
            <a:br>
              <a:rPr lang="en" b="0" dirty="0">
                <a:solidFill>
                  <a:schemeClr val="bg1"/>
                </a:solidFill>
                <a:latin typeface="Calibri" panose="020F0502020204030204" pitchFamily="34" charset="0"/>
              </a:rPr>
            </a:br>
            <a:endParaRPr b="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632762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168965" y="1025940"/>
            <a:ext cx="1754925" cy="3091500"/>
          </a:xfrm>
          <a:prstGeom prst="rect">
            <a:avLst/>
          </a:prstGeom>
          <a:noFill/>
          <a:ln>
            <a:noFill/>
          </a:ln>
        </p:spPr>
        <p:txBody>
          <a:bodyPr spcFirstLastPara="1" wrap="square" lIns="0" tIns="0" rIns="0" bIns="0" anchor="t" anchorCtr="0">
            <a:noAutofit/>
          </a:bodyPr>
          <a:lstStyle/>
          <a:p>
            <a:pPr>
              <a:lnSpc>
                <a:spcPct val="150000"/>
              </a:lnSpc>
            </a:pPr>
            <a:r>
              <a:rPr lang="en" spc="200" dirty="0">
                <a:solidFill>
                  <a:schemeClr val="accent6">
                    <a:lumMod val="50000"/>
                  </a:schemeClr>
                </a:solidFill>
                <a:latin typeface="Game of Thrones" panose="02000500000000000000" pitchFamily="2" charset="77"/>
              </a:rPr>
              <a:t>0</a:t>
            </a:r>
            <a:br>
              <a:rPr lang="en" spc="200" dirty="0">
                <a:solidFill>
                  <a:schemeClr val="accent6">
                    <a:lumMod val="50000"/>
                  </a:schemeClr>
                </a:solidFill>
                <a:latin typeface="Game of Thrones" panose="02000500000000000000" pitchFamily="2" charset="77"/>
              </a:rPr>
            </a:br>
            <a:r>
              <a:rPr lang="en" spc="200" dirty="0">
                <a:solidFill>
                  <a:schemeClr val="accent6">
                    <a:lumMod val="50000"/>
                  </a:schemeClr>
                </a:solidFill>
                <a:latin typeface="Game of Thrones" panose="02000500000000000000" pitchFamily="2" charset="77"/>
              </a:rPr>
              <a:t>Before </a:t>
            </a:r>
            <a:br>
              <a:rPr lang="en" spc="200" dirty="0">
                <a:solidFill>
                  <a:schemeClr val="accent6">
                    <a:lumMod val="50000"/>
                  </a:schemeClr>
                </a:solidFill>
                <a:latin typeface="Game of Thrones" panose="02000500000000000000" pitchFamily="2" charset="77"/>
              </a:rPr>
            </a:br>
            <a:r>
              <a:rPr lang="en" spc="200" dirty="0">
                <a:solidFill>
                  <a:schemeClr val="accent6">
                    <a:lumMod val="50000"/>
                  </a:schemeClr>
                </a:solidFill>
                <a:latin typeface="Game of Thrones" panose="02000500000000000000" pitchFamily="2" charset="77"/>
              </a:rPr>
              <a:t>The </a:t>
            </a:r>
            <a:br>
              <a:rPr lang="en" spc="200" dirty="0">
                <a:solidFill>
                  <a:schemeClr val="accent6">
                    <a:lumMod val="50000"/>
                  </a:schemeClr>
                </a:solidFill>
                <a:latin typeface="Game of Thrones" panose="02000500000000000000" pitchFamily="2" charset="77"/>
              </a:rPr>
            </a:br>
            <a:r>
              <a:rPr lang="en" spc="200" dirty="0">
                <a:solidFill>
                  <a:schemeClr val="accent6">
                    <a:lumMod val="50000"/>
                  </a:schemeClr>
                </a:solidFill>
                <a:latin typeface="Game of Thrones" panose="02000500000000000000" pitchFamily="2" charset="77"/>
              </a:rPr>
              <a:t>Show</a:t>
            </a:r>
            <a:endParaRPr spc="200" dirty="0">
              <a:solidFill>
                <a:schemeClr val="accent6">
                  <a:lumMod val="50000"/>
                </a:schemeClr>
              </a:solidFill>
              <a:latin typeface="Game of Thrones" panose="02000500000000000000" pitchFamily="2" charset="77"/>
            </a:endParaRPr>
          </a:p>
        </p:txBody>
      </p:sp>
      <p:sp>
        <p:nvSpPr>
          <p:cNvPr id="112" name="Google Shape;112;p17"/>
          <p:cNvSpPr txBox="1">
            <a:spLocks noGrp="1"/>
          </p:cNvSpPr>
          <p:nvPr>
            <p:ph type="body" idx="1"/>
          </p:nvPr>
        </p:nvSpPr>
        <p:spPr>
          <a:xfrm>
            <a:off x="2191199" y="1026000"/>
            <a:ext cx="6048339" cy="2871086"/>
          </a:xfrm>
          <a:prstGeom prst="rect">
            <a:avLst/>
          </a:prstGeom>
        </p:spPr>
        <p:txBody>
          <a:bodyPr spcFirstLastPara="1" wrap="square" lIns="0" tIns="0" rIns="0" bIns="0" anchor="t" anchorCtr="0">
            <a:noAutofit/>
          </a:bodyPr>
          <a:lstStyle/>
          <a:p>
            <a:pPr lvl="0">
              <a:lnSpc>
                <a:spcPct val="150000"/>
              </a:lnSpc>
            </a:pPr>
            <a:r>
              <a:rPr lang="en-US" sz="1600" dirty="0">
                <a:latin typeface="Iowan Old Style Roman" panose="02040602040506020204" pitchFamily="18" charset="77"/>
              </a:rPr>
              <a:t>Defined by curiosity and speculation</a:t>
            </a:r>
          </a:p>
          <a:p>
            <a:pPr lvl="0">
              <a:lnSpc>
                <a:spcPct val="150000"/>
              </a:lnSpc>
            </a:pPr>
            <a:r>
              <a:rPr lang="en-US" sz="1600" dirty="0">
                <a:latin typeface="Iowan Old Style Roman" panose="02040602040506020204" pitchFamily="18" charset="77"/>
              </a:rPr>
              <a:t>Night King / Whitewalkers –questioning their broader intent and plans for Westeros</a:t>
            </a:r>
          </a:p>
          <a:p>
            <a:pPr lvl="0">
              <a:lnSpc>
                <a:spcPct val="150000"/>
              </a:lnSpc>
            </a:pPr>
            <a:r>
              <a:rPr lang="en-US" sz="1600" dirty="0">
                <a:latin typeface="Iowan Old Style Roman" panose="02040602040506020204" pitchFamily="18" charset="77"/>
              </a:rPr>
              <a:t>Queens - Dany vs Cersei and the ultimate winner in this game of thrones</a:t>
            </a:r>
          </a:p>
          <a:p>
            <a:pPr marL="457200" lvl="0" indent="-317500" algn="l" rtl="0">
              <a:lnSpc>
                <a:spcPct val="150000"/>
              </a:lnSpc>
              <a:spcBef>
                <a:spcPts val="0"/>
              </a:spcBef>
              <a:spcAft>
                <a:spcPts val="0"/>
              </a:spcAft>
              <a:buSzPts val="1400"/>
              <a:buChar char="◎"/>
            </a:pPr>
            <a:r>
              <a:rPr lang="en-US" sz="1600" dirty="0">
                <a:latin typeface="Iowan Old Style Roman" panose="02040602040506020204" pitchFamily="18" charset="77"/>
              </a:rPr>
              <a:t>Wild speculations about the fates of the characters</a:t>
            </a:r>
          </a:p>
          <a:p>
            <a:pPr marL="457200" lvl="0" indent="-317500" algn="l" rtl="0">
              <a:lnSpc>
                <a:spcPct val="150000"/>
              </a:lnSpc>
              <a:spcBef>
                <a:spcPts val="0"/>
              </a:spcBef>
              <a:spcAft>
                <a:spcPts val="0"/>
              </a:spcAft>
              <a:buSzPts val="1400"/>
              <a:buChar char="◎"/>
            </a:pPr>
            <a:r>
              <a:rPr lang="en-US" sz="1600" dirty="0">
                <a:latin typeface="Iowan Old Style Roman" panose="02040602040506020204" pitchFamily="18" charset="77"/>
              </a:rPr>
              <a:t>Mostly positive comments across the platforms</a:t>
            </a:r>
            <a:endParaRPr sz="1600" dirty="0">
              <a:latin typeface="Iowan Old Style Roman" panose="02040602040506020204" pitchFamily="18" charset="77"/>
            </a:endParaRPr>
          </a:p>
        </p:txBody>
      </p:sp>
      <p:pic>
        <p:nvPicPr>
          <p:cNvPr id="5" name="Graphic 4">
            <a:extLst>
              <a:ext uri="{FF2B5EF4-FFF2-40B4-BE49-F238E27FC236}">
                <a16:creationId xmlns:a16="http://schemas.microsoft.com/office/drawing/2014/main" id="{1C2D0FE9-9CA4-084D-BB0A-E5EF0E61D08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736" t="22002" r="8636" b="22376"/>
          <a:stretch/>
        </p:blipFill>
        <p:spPr>
          <a:xfrm>
            <a:off x="1" y="2879002"/>
            <a:ext cx="1923890" cy="1638678"/>
          </a:xfrm>
          <a:prstGeom prst="rect">
            <a:avLst/>
          </a:prstGeom>
        </p:spPr>
      </p:pic>
    </p:spTree>
    <p:extLst>
      <p:ext uri="{BB962C8B-B14F-4D97-AF65-F5344CB8AC3E}">
        <p14:creationId xmlns:p14="http://schemas.microsoft.com/office/powerpoint/2010/main" val="3681037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FE029-1A76-8D48-9962-B98A90DD8349}"/>
              </a:ext>
            </a:extLst>
          </p:cNvPr>
          <p:cNvPicPr>
            <a:picLocks noChangeAspect="1"/>
          </p:cNvPicPr>
          <p:nvPr/>
        </p:nvPicPr>
        <p:blipFill>
          <a:blip r:embed="rId3"/>
          <a:stretch>
            <a:fillRect/>
          </a:stretch>
        </p:blipFill>
        <p:spPr>
          <a:xfrm>
            <a:off x="422801" y="129189"/>
            <a:ext cx="8298397" cy="4885121"/>
          </a:xfrm>
          <a:prstGeom prst="rect">
            <a:avLst/>
          </a:prstGeom>
        </p:spPr>
      </p:pic>
    </p:spTree>
    <p:extLst>
      <p:ext uri="{BB962C8B-B14F-4D97-AF65-F5344CB8AC3E}">
        <p14:creationId xmlns:p14="http://schemas.microsoft.com/office/powerpoint/2010/main" val="3976024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428" y="1025940"/>
            <a:ext cx="1814232"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pc="200" dirty="0">
                <a:solidFill>
                  <a:schemeClr val="accent6">
                    <a:lumMod val="50000"/>
                  </a:schemeClr>
                </a:solidFill>
                <a:latin typeface="Game of Thrones" panose="02000500000000000000" pitchFamily="2" charset="77"/>
              </a:rPr>
              <a:t>1</a:t>
            </a:r>
            <a:br>
              <a:rPr lang="en" spc="200" dirty="0">
                <a:solidFill>
                  <a:schemeClr val="accent6">
                    <a:lumMod val="50000"/>
                  </a:schemeClr>
                </a:solidFill>
                <a:latin typeface="Game of Thrones" panose="02000500000000000000" pitchFamily="2" charset="77"/>
              </a:rPr>
            </a:br>
            <a:r>
              <a:rPr lang="en" spc="200" dirty="0">
                <a:solidFill>
                  <a:schemeClr val="accent6">
                    <a:lumMod val="50000"/>
                  </a:schemeClr>
                </a:solidFill>
                <a:latin typeface="Game of Thrones" panose="02000500000000000000" pitchFamily="2" charset="77"/>
              </a:rPr>
              <a:t>Winterfell</a:t>
            </a:r>
            <a:endParaRPr spc="200" dirty="0">
              <a:solidFill>
                <a:schemeClr val="accent6">
                  <a:lumMod val="50000"/>
                </a:schemeClr>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lvl="0">
              <a:lnSpc>
                <a:spcPct val="150000"/>
              </a:lnSpc>
            </a:pPr>
            <a:r>
              <a:rPr lang="en-US" sz="1600" dirty="0">
                <a:latin typeface="Iowan Old Style Roman" panose="02040602040506020204" pitchFamily="18" charset="77"/>
              </a:rPr>
              <a:t>Mostly discussion of the plot, neutral</a:t>
            </a:r>
          </a:p>
          <a:p>
            <a:pPr lvl="0">
              <a:lnSpc>
                <a:spcPct val="150000"/>
              </a:lnSpc>
            </a:pPr>
            <a:r>
              <a:rPr lang="en-US" sz="1600" dirty="0">
                <a:latin typeface="Iowan Old Style Roman" panose="02040602040506020204" pitchFamily="18" charset="77"/>
              </a:rPr>
              <a:t>Lannisters - lots of discussion about Cersei's asking Bronn to kill Tyrion &amp; Jamie</a:t>
            </a:r>
          </a:p>
          <a:p>
            <a:pPr lvl="0">
              <a:lnSpc>
                <a:spcPct val="150000"/>
              </a:lnSpc>
            </a:pPr>
            <a:r>
              <a:rPr lang="en-US" sz="1600" dirty="0">
                <a:latin typeface="Iowan Old Style Roman" panose="02040602040506020204" pitchFamily="18" charset="77"/>
              </a:rPr>
              <a:t>Dany's relationship to the North - Cool response from the Northmen to Dany's arrival</a:t>
            </a:r>
          </a:p>
          <a:p>
            <a:pPr lvl="0">
              <a:lnSpc>
                <a:spcPct val="150000"/>
              </a:lnSpc>
            </a:pPr>
            <a:r>
              <a:rPr lang="en-US" sz="1600" dirty="0">
                <a:latin typeface="Iowan Old Style Roman" panose="02040602040506020204" pitchFamily="18" charset="77"/>
              </a:rPr>
              <a:t>Starks – their family lineage and relationship to Jon</a:t>
            </a:r>
            <a:endParaRPr lang="en" sz="1600" dirty="0">
              <a:latin typeface="Iowan Old Style Roman" panose="02040602040506020204" pitchFamily="18" charset="77"/>
            </a:endParaRPr>
          </a:p>
        </p:txBody>
      </p:sp>
      <p:pic>
        <p:nvPicPr>
          <p:cNvPr id="7" name="Graphic 6">
            <a:extLst>
              <a:ext uri="{FF2B5EF4-FFF2-40B4-BE49-F238E27FC236}">
                <a16:creationId xmlns:a16="http://schemas.microsoft.com/office/drawing/2014/main" id="{75ABC5B2-A65A-BE4D-B721-AA977718485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077" t="19946" r="6435" b="22377"/>
          <a:stretch/>
        </p:blipFill>
        <p:spPr>
          <a:xfrm>
            <a:off x="72428" y="2906162"/>
            <a:ext cx="1814232" cy="1548143"/>
          </a:xfrm>
          <a:prstGeom prst="rect">
            <a:avLst/>
          </a:prstGeom>
        </p:spPr>
      </p:pic>
    </p:spTree>
    <p:extLst>
      <p:ext uri="{BB962C8B-B14F-4D97-AF65-F5344CB8AC3E}">
        <p14:creationId xmlns:p14="http://schemas.microsoft.com/office/powerpoint/2010/main" val="84008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0C1D00-A9E8-D743-A1FE-BB5072E96A40}"/>
              </a:ext>
            </a:extLst>
          </p:cNvPr>
          <p:cNvPicPr>
            <a:picLocks noChangeAspect="1"/>
          </p:cNvPicPr>
          <p:nvPr/>
        </p:nvPicPr>
        <p:blipFill>
          <a:blip r:embed="rId3"/>
          <a:stretch>
            <a:fillRect/>
          </a:stretch>
        </p:blipFill>
        <p:spPr>
          <a:xfrm>
            <a:off x="384701" y="106761"/>
            <a:ext cx="8374597" cy="4929978"/>
          </a:xfrm>
          <a:prstGeom prst="rect">
            <a:avLst/>
          </a:prstGeom>
        </p:spPr>
      </p:pic>
    </p:spTree>
    <p:extLst>
      <p:ext uri="{BB962C8B-B14F-4D97-AF65-F5344CB8AC3E}">
        <p14:creationId xmlns:p14="http://schemas.microsoft.com/office/powerpoint/2010/main" val="2209930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199" y="1025940"/>
            <a:ext cx="1634627"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pc="200" dirty="0">
                <a:solidFill>
                  <a:srgbClr val="4F1A10"/>
                </a:solidFill>
                <a:latin typeface="Game of Thrones" panose="02000500000000000000" pitchFamily="2" charset="77"/>
              </a:rPr>
              <a:t>2</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The Knight </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of the </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Seven Kingdoms</a:t>
            </a:r>
            <a:endParaRPr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841630" cy="3091500"/>
          </a:xfrm>
          <a:prstGeom prst="rect">
            <a:avLst/>
          </a:prstGeom>
        </p:spPr>
        <p:txBody>
          <a:bodyPr spcFirstLastPara="1" wrap="square" lIns="0" tIns="0" rIns="0" bIns="0" anchor="t" anchorCtr="0">
            <a:noAutofit/>
          </a:bodyPr>
          <a:lstStyle/>
          <a:p>
            <a:pPr lvl="0">
              <a:lnSpc>
                <a:spcPct val="150000"/>
              </a:lnSpc>
            </a:pPr>
            <a:r>
              <a:rPr lang="en-US" sz="1600" dirty="0">
                <a:latin typeface="Iowan Old Style Roman" panose="02040602040506020204" pitchFamily="18" charset="77"/>
              </a:rPr>
              <a:t>Overall neutral, Brienne is not a major contributor to either topic</a:t>
            </a:r>
          </a:p>
          <a:p>
            <a:pPr lvl="0">
              <a:lnSpc>
                <a:spcPct val="150000"/>
              </a:lnSpc>
            </a:pPr>
            <a:r>
              <a:rPr lang="en-US" sz="1600" dirty="0">
                <a:latin typeface="Iowan Old Style Roman" panose="02040602040506020204" pitchFamily="18" charset="77"/>
              </a:rPr>
              <a:t>Upcoming battle - discussion of the Night King, the fate of Winterfell, and the impact of the looming battle on the broader story</a:t>
            </a:r>
          </a:p>
          <a:p>
            <a:pPr lvl="0">
              <a:lnSpc>
                <a:spcPct val="150000"/>
              </a:lnSpc>
            </a:pPr>
            <a:r>
              <a:rPr lang="en-US" sz="1600" dirty="0">
                <a:latin typeface="Iowan Old Style Roman" panose="02040602040506020204" pitchFamily="18" charset="77"/>
              </a:rPr>
              <a:t>Characters - a review of characters from the episode, Gendry and Jamie are more popular terms than Brienne</a:t>
            </a:r>
            <a:endParaRPr lang="en" sz="1600" dirty="0">
              <a:latin typeface="Iowan Old Style Roman" panose="02040602040506020204" pitchFamily="18" charset="77"/>
            </a:endParaRPr>
          </a:p>
        </p:txBody>
      </p:sp>
      <p:pic>
        <p:nvPicPr>
          <p:cNvPr id="4" name="Graphic 3">
            <a:extLst>
              <a:ext uri="{FF2B5EF4-FFF2-40B4-BE49-F238E27FC236}">
                <a16:creationId xmlns:a16="http://schemas.microsoft.com/office/drawing/2014/main" id="{7DA08572-EF4B-9046-9AC9-270BFC49698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0396" t="22706" r="7976" b="22729"/>
          <a:stretch/>
        </p:blipFill>
        <p:spPr>
          <a:xfrm>
            <a:off x="36216" y="2924270"/>
            <a:ext cx="1863610" cy="1557195"/>
          </a:xfrm>
          <a:prstGeom prst="rect">
            <a:avLst/>
          </a:prstGeom>
        </p:spPr>
      </p:pic>
    </p:spTree>
    <p:extLst>
      <p:ext uri="{BB962C8B-B14F-4D97-AF65-F5344CB8AC3E}">
        <p14:creationId xmlns:p14="http://schemas.microsoft.com/office/powerpoint/2010/main" val="884022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8A71D-D4E9-E045-A345-F257077A8AF3}"/>
              </a:ext>
            </a:extLst>
          </p:cNvPr>
          <p:cNvPicPr>
            <a:picLocks noChangeAspect="1"/>
          </p:cNvPicPr>
          <p:nvPr/>
        </p:nvPicPr>
        <p:blipFill>
          <a:blip r:embed="rId3"/>
          <a:stretch>
            <a:fillRect/>
          </a:stretch>
        </p:blipFill>
        <p:spPr>
          <a:xfrm>
            <a:off x="357487" y="90740"/>
            <a:ext cx="8429025" cy="4962019"/>
          </a:xfrm>
          <a:prstGeom prst="rect">
            <a:avLst/>
          </a:prstGeom>
        </p:spPr>
      </p:pic>
    </p:spTree>
    <p:extLst>
      <p:ext uri="{BB962C8B-B14F-4D97-AF65-F5344CB8AC3E}">
        <p14:creationId xmlns:p14="http://schemas.microsoft.com/office/powerpoint/2010/main" val="3043015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494026"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pc="200" dirty="0">
                <a:solidFill>
                  <a:srgbClr val="4F1A10"/>
                </a:solidFill>
                <a:latin typeface="Game of Thrones" panose="02000500000000000000" pitchFamily="2" charset="77"/>
              </a:rPr>
              <a:t>3</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The Long Night</a:t>
            </a:r>
            <a:endParaRPr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199" y="1026000"/>
            <a:ext cx="5993795" cy="3311824"/>
          </a:xfrm>
          <a:prstGeom prst="rect">
            <a:avLst/>
          </a:prstGeom>
        </p:spPr>
        <p:txBody>
          <a:bodyPr spcFirstLastPara="1" wrap="square" lIns="0" tIns="0" rIns="0" bIns="0" anchor="t" anchorCtr="0">
            <a:noAutofit/>
          </a:bodyPr>
          <a:lstStyle/>
          <a:p>
            <a:pPr lvl="0"/>
            <a:r>
              <a:rPr lang="en-US" sz="1600" dirty="0">
                <a:latin typeface="Iowan Old Style Roman" panose="02040602040506020204" pitchFamily="18" charset="77"/>
              </a:rPr>
              <a:t>Lannisters - Discussion of the battle's effect on the Lannisters, notably that they are all still alive; questions about whether Bronn will kill Jaime/Tyrion</a:t>
            </a:r>
          </a:p>
          <a:p>
            <a:pPr lvl="0"/>
            <a:r>
              <a:rPr lang="en-US" sz="1600" dirty="0">
                <a:latin typeface="Iowan Old Style Roman" panose="02040602040506020204" pitchFamily="18" charset="77"/>
              </a:rPr>
              <a:t>Battle - Discussion of the battle itself, notably the Night King, white walkers, and Dothraki</a:t>
            </a:r>
          </a:p>
          <a:p>
            <a:pPr lvl="0"/>
            <a:r>
              <a:rPr lang="en-US" sz="1600" dirty="0">
                <a:latin typeface="Iowan Old Style Roman" panose="02040602040506020204" pitchFamily="18" charset="77"/>
              </a:rPr>
              <a:t>Battle's Effect on GoT - focus on Sansa and the Starks/Winterfell</a:t>
            </a:r>
          </a:p>
          <a:p>
            <a:pPr lvl="0"/>
            <a:r>
              <a:rPr lang="en-US" sz="1600" dirty="0">
                <a:latin typeface="Iowan Old Style Roman" panose="02040602040506020204" pitchFamily="18" charset="77"/>
              </a:rPr>
              <a:t>The Night King’s spectacular death dominated the fans’ conversation following this episode.</a:t>
            </a:r>
          </a:p>
          <a:p>
            <a:pPr lvl="0"/>
            <a:r>
              <a:rPr lang="en-US" sz="1600" dirty="0">
                <a:latin typeface="Iowan Old Style Roman" panose="02040602040506020204" pitchFamily="18" charset="77"/>
              </a:rPr>
              <a:t>Sentiments </a:t>
            </a:r>
            <a:endParaRPr lang="en" sz="1600" dirty="0">
              <a:latin typeface="Iowan Old Style Roman" panose="02040602040506020204" pitchFamily="18" charset="77"/>
            </a:endParaRPr>
          </a:p>
        </p:txBody>
      </p:sp>
      <p:pic>
        <p:nvPicPr>
          <p:cNvPr id="3" name="Graphic 2">
            <a:extLst>
              <a:ext uri="{FF2B5EF4-FFF2-40B4-BE49-F238E27FC236}">
                <a16:creationId xmlns:a16="http://schemas.microsoft.com/office/drawing/2014/main" id="{A56213C8-21C1-BE4A-AFBD-96537CB34A2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956" t="22530" r="8196" b="23080"/>
          <a:stretch/>
        </p:blipFill>
        <p:spPr>
          <a:xfrm>
            <a:off x="85662" y="2942376"/>
            <a:ext cx="1820867" cy="1512494"/>
          </a:xfrm>
          <a:prstGeom prst="rect">
            <a:avLst/>
          </a:prstGeom>
        </p:spPr>
      </p:pic>
    </p:spTree>
    <p:extLst>
      <p:ext uri="{BB962C8B-B14F-4D97-AF65-F5344CB8AC3E}">
        <p14:creationId xmlns:p14="http://schemas.microsoft.com/office/powerpoint/2010/main" val="3828645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EACE82-73EC-C44A-B060-AAD66353B876}"/>
              </a:ext>
            </a:extLst>
          </p:cNvPr>
          <p:cNvPicPr>
            <a:picLocks noChangeAspect="1"/>
          </p:cNvPicPr>
          <p:nvPr/>
        </p:nvPicPr>
        <p:blipFill>
          <a:blip r:embed="rId2"/>
          <a:stretch>
            <a:fillRect/>
          </a:stretch>
        </p:blipFill>
        <p:spPr>
          <a:xfrm>
            <a:off x="395220" y="137623"/>
            <a:ext cx="8353560" cy="4868254"/>
          </a:xfrm>
          <a:prstGeom prst="rect">
            <a:avLst/>
          </a:prstGeom>
        </p:spPr>
      </p:pic>
    </p:spTree>
    <p:extLst>
      <p:ext uri="{BB962C8B-B14F-4D97-AF65-F5344CB8AC3E}">
        <p14:creationId xmlns:p14="http://schemas.microsoft.com/office/powerpoint/2010/main" val="3738682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454270"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pc="200" dirty="0">
                <a:solidFill>
                  <a:srgbClr val="4F1A10"/>
                </a:solidFill>
                <a:latin typeface="Game of Thrones" panose="02000500000000000000" pitchFamily="2" charset="77"/>
              </a:rPr>
              <a:t>4</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The Last of the Starks</a:t>
            </a:r>
            <a:endParaRPr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sz="1600" dirty="0">
                <a:latin typeface="Iowan Old Style Roman" panose="02040602040506020204" pitchFamily="18" charset="77"/>
              </a:rPr>
              <a:t>The anticipation of the battle and Dany’s upcoming decisions and behavior are on the forefront of fans’ minds. </a:t>
            </a:r>
          </a:p>
          <a:p>
            <a:pPr marL="457200" lvl="0" indent="-317500" algn="l" rtl="0">
              <a:spcBef>
                <a:spcPts val="0"/>
              </a:spcBef>
              <a:spcAft>
                <a:spcPts val="0"/>
              </a:spcAft>
              <a:buSzPts val="1400"/>
              <a:buChar char="◎"/>
            </a:pPr>
            <a:r>
              <a:rPr lang="en-US" sz="1600" dirty="0">
                <a:latin typeface="Iowan Old Style Roman" panose="02040602040506020204" pitchFamily="18" charset="77"/>
              </a:rPr>
              <a:t>Speculations about the show’s end are creeping into the discussions for the first time.</a:t>
            </a:r>
          </a:p>
          <a:p>
            <a:pPr marL="457200" lvl="0" indent="-317500" algn="l" rtl="0">
              <a:spcBef>
                <a:spcPts val="0"/>
              </a:spcBef>
              <a:spcAft>
                <a:spcPts val="0"/>
              </a:spcAft>
              <a:buSzPts val="1400"/>
              <a:buChar char="◎"/>
            </a:pPr>
            <a:r>
              <a:rPr lang="en-US" sz="1600" dirty="0">
                <a:latin typeface="Iowan Old Style Roman" panose="02040602040506020204" pitchFamily="18" charset="77"/>
              </a:rPr>
              <a:t>The week following this episode saw some of the most negative sentiment expressions of the season.</a:t>
            </a:r>
          </a:p>
          <a:p>
            <a:pPr marL="139700" lvl="0" indent="0" algn="l" rtl="0">
              <a:spcBef>
                <a:spcPts val="0"/>
              </a:spcBef>
              <a:spcAft>
                <a:spcPts val="0"/>
              </a:spcAft>
              <a:buSzPts val="1400"/>
              <a:buNone/>
            </a:pPr>
            <a:endParaRPr lang="en" sz="1600" dirty="0">
              <a:latin typeface="Iowan Old Style Roman" panose="02040602040506020204" pitchFamily="18" charset="77"/>
            </a:endParaRPr>
          </a:p>
        </p:txBody>
      </p:sp>
      <p:pic>
        <p:nvPicPr>
          <p:cNvPr id="6" name="Graphic 5">
            <a:extLst>
              <a:ext uri="{FF2B5EF4-FFF2-40B4-BE49-F238E27FC236}">
                <a16:creationId xmlns:a16="http://schemas.microsoft.com/office/drawing/2014/main" id="{B28CD1E7-9501-CF45-8B0B-88B55B4D957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056" t="22530" r="8416" b="23080"/>
          <a:stretch/>
        </p:blipFill>
        <p:spPr>
          <a:xfrm>
            <a:off x="1" y="2842787"/>
            <a:ext cx="1940958" cy="1638677"/>
          </a:xfrm>
          <a:prstGeom prst="rect">
            <a:avLst/>
          </a:prstGeom>
        </p:spPr>
      </p:pic>
    </p:spTree>
    <p:extLst>
      <p:ext uri="{BB962C8B-B14F-4D97-AF65-F5344CB8AC3E}">
        <p14:creationId xmlns:p14="http://schemas.microsoft.com/office/powerpoint/2010/main" val="3329383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6D591-B20C-7B44-9796-154031529510}"/>
              </a:ext>
            </a:extLst>
          </p:cNvPr>
          <p:cNvPicPr>
            <a:picLocks noChangeAspect="1"/>
          </p:cNvPicPr>
          <p:nvPr/>
        </p:nvPicPr>
        <p:blipFill>
          <a:blip r:embed="rId2"/>
          <a:stretch>
            <a:fillRect/>
          </a:stretch>
        </p:blipFill>
        <p:spPr>
          <a:xfrm>
            <a:off x="400663" y="140795"/>
            <a:ext cx="8342674" cy="4861910"/>
          </a:xfrm>
          <a:prstGeom prst="rect">
            <a:avLst/>
          </a:prstGeom>
        </p:spPr>
      </p:pic>
    </p:spTree>
    <p:extLst>
      <p:ext uri="{BB962C8B-B14F-4D97-AF65-F5344CB8AC3E}">
        <p14:creationId xmlns:p14="http://schemas.microsoft.com/office/powerpoint/2010/main" val="1631904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body" idx="1"/>
          </p:nvPr>
        </p:nvSpPr>
        <p:spPr>
          <a:xfrm>
            <a:off x="1698170" y="604500"/>
            <a:ext cx="6240028" cy="3934500"/>
          </a:xfrm>
          <a:prstGeom prst="rect">
            <a:avLst/>
          </a:prstGeom>
        </p:spPr>
        <p:txBody>
          <a:bodyPr spcFirstLastPara="1" wrap="square" lIns="0" tIns="0" rIns="0" bIns="0" anchor="ctr" anchorCtr="0">
            <a:noAutofit/>
          </a:bodyPr>
          <a:lstStyle/>
          <a:p>
            <a:pPr marL="0" lvl="0" indent="0">
              <a:spcAft>
                <a:spcPts val="800"/>
              </a:spcAft>
              <a:buNone/>
            </a:pPr>
            <a:r>
              <a:rPr lang="en-US" sz="2000" dirty="0">
                <a:latin typeface="Apple Chancery" panose="03020702040506060504" pitchFamily="66" charset="-79"/>
                <a:cs typeface="Apple Chancery" panose="03020702040506060504" pitchFamily="66" charset="-79"/>
              </a:rPr>
              <a:t>“One of the two fatal decisions that may define “Game of Thrones” in the long term is Benioff and Weiss’s decision to make two truncated final seasons of the show, a choice that may go down as </a:t>
            </a:r>
            <a:r>
              <a:rPr lang="en-US" sz="2000" b="1" dirty="0">
                <a:solidFill>
                  <a:schemeClr val="tx1"/>
                </a:solidFill>
                <a:latin typeface="Apple Chancery" panose="03020702040506060504" pitchFamily="66" charset="-79"/>
                <a:cs typeface="Apple Chancery" panose="03020702040506060504" pitchFamily="66" charset="-79"/>
              </a:rPr>
              <a:t>one of the worst </a:t>
            </a:r>
            <a:r>
              <a:rPr lang="en-US" sz="2000" dirty="0">
                <a:latin typeface="Apple Chancery" panose="03020702040506060504" pitchFamily="66" charset="-79"/>
                <a:cs typeface="Apple Chancery" panose="03020702040506060504" pitchFamily="66" charset="-79"/>
              </a:rPr>
              <a:t>in recent television history.”</a:t>
            </a:r>
            <a:endParaRPr sz="2000" dirty="0">
              <a:latin typeface="Apple Chancery" panose="03020702040506060504" pitchFamily="66" charset="-79"/>
              <a:cs typeface="Apple Chancery" panose="03020702040506060504" pitchFamily="66" charset="-79"/>
            </a:endParaRPr>
          </a:p>
        </p:txBody>
      </p:sp>
      <p:sp>
        <p:nvSpPr>
          <p:cNvPr id="2" name="TextBox 1">
            <a:extLst>
              <a:ext uri="{FF2B5EF4-FFF2-40B4-BE49-F238E27FC236}">
                <a16:creationId xmlns:a16="http://schemas.microsoft.com/office/drawing/2014/main" id="{9DFA5BB9-E7B0-A643-9D24-C25721331EA7}"/>
              </a:ext>
            </a:extLst>
          </p:cNvPr>
          <p:cNvSpPr txBox="1"/>
          <p:nvPr/>
        </p:nvSpPr>
        <p:spPr>
          <a:xfrm>
            <a:off x="2009670" y="4292779"/>
            <a:ext cx="6430945" cy="246221"/>
          </a:xfrm>
          <a:prstGeom prst="rect">
            <a:avLst/>
          </a:prstGeom>
          <a:noFill/>
        </p:spPr>
        <p:txBody>
          <a:bodyPr wrap="square" rtlCol="0">
            <a:spAutoFit/>
          </a:bodyPr>
          <a:lstStyle/>
          <a:p>
            <a:r>
              <a:rPr lang="en-US" sz="1000" dirty="0"/>
              <a:t>https://www.washingtonpost.com/opinions/2019/05/20/game-thrones-season-episode-review-iron-throne-melts/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474148"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pc="200" dirty="0">
                <a:solidFill>
                  <a:srgbClr val="4F1A10"/>
                </a:solidFill>
                <a:latin typeface="Game of Thrones" panose="02000500000000000000" pitchFamily="2" charset="77"/>
              </a:rPr>
              <a:t>5</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The Bells</a:t>
            </a:r>
            <a:endParaRPr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US" sz="1600" dirty="0">
                <a:latin typeface="Iowan Old Style Roman" panose="02040602040506020204" pitchFamily="18" charset="77"/>
              </a:rPr>
              <a:t>Fewer negative reactions than expected</a:t>
            </a:r>
          </a:p>
          <a:p>
            <a:pPr marL="457200" lvl="0" indent="-317500" algn="l" rtl="0">
              <a:spcBef>
                <a:spcPts val="0"/>
              </a:spcBef>
              <a:spcAft>
                <a:spcPts val="0"/>
              </a:spcAft>
              <a:buSzPts val="1400"/>
              <a:buChar char="◎"/>
            </a:pPr>
            <a:r>
              <a:rPr lang="en-US" sz="1600" dirty="0">
                <a:latin typeface="Iowan Old Style Roman" panose="02040602040506020204" pitchFamily="18" charset="77"/>
              </a:rPr>
              <a:t>Jamie and Cersei’s death and the fate of King’s Landing emerges as a strong topic</a:t>
            </a:r>
          </a:p>
          <a:p>
            <a:pPr marL="457200" lvl="0" indent="-317500" algn="l" rtl="0">
              <a:spcBef>
                <a:spcPts val="0"/>
              </a:spcBef>
              <a:spcAft>
                <a:spcPts val="0"/>
              </a:spcAft>
              <a:buSzPts val="1400"/>
              <a:buChar char="◎"/>
            </a:pPr>
            <a:r>
              <a:rPr lang="en-US" sz="1600" dirty="0">
                <a:latin typeface="Iowan Old Style Roman" panose="02040602040506020204" pitchFamily="18" charset="77"/>
              </a:rPr>
              <a:t>The question of who will end up on the Iron Throne is raised and remains on everyone’s minds </a:t>
            </a:r>
            <a:endParaRPr lang="en" sz="1600" dirty="0">
              <a:latin typeface="Iowan Old Style Roman" panose="02040602040506020204" pitchFamily="18" charset="77"/>
            </a:endParaRPr>
          </a:p>
          <a:p>
            <a:pPr marL="139700" lvl="0" indent="0" algn="l" rtl="0">
              <a:spcBef>
                <a:spcPts val="800"/>
              </a:spcBef>
              <a:spcAft>
                <a:spcPts val="0"/>
              </a:spcAft>
              <a:buSzPts val="1400"/>
              <a:buNone/>
            </a:pPr>
            <a:endParaRPr lang="en" sz="1600" dirty="0">
              <a:latin typeface="Iowan Old Style Roman" panose="02040602040506020204" pitchFamily="18" charset="77"/>
            </a:endParaRPr>
          </a:p>
          <a:p>
            <a:pPr marL="457200" lvl="0" indent="-317500" algn="l" rtl="0">
              <a:spcBef>
                <a:spcPts val="800"/>
              </a:spcBef>
              <a:spcAft>
                <a:spcPts val="0"/>
              </a:spcAft>
              <a:buSzPts val="1400"/>
              <a:buChar char="◎"/>
            </a:pPr>
            <a:r>
              <a:rPr lang="en" sz="1600" dirty="0">
                <a:latin typeface="Iowan Old Style Roman" panose="02040602040506020204" pitchFamily="18" charset="77"/>
                <a:hlinkClick r:id="rId3"/>
              </a:rPr>
              <a:t>Topics</a:t>
            </a:r>
            <a:endParaRPr sz="1600" dirty="0">
              <a:latin typeface="Iowan Old Style Roman" panose="02040602040506020204" pitchFamily="18" charset="77"/>
            </a:endParaRPr>
          </a:p>
        </p:txBody>
      </p:sp>
      <p:pic>
        <p:nvPicPr>
          <p:cNvPr id="3" name="Graphic 2">
            <a:extLst>
              <a:ext uri="{FF2B5EF4-FFF2-40B4-BE49-F238E27FC236}">
                <a16:creationId xmlns:a16="http://schemas.microsoft.com/office/drawing/2014/main" id="{53D807F5-0D0F-6843-AED4-C49F84C75715}"/>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1056" t="21650" r="8855" b="23256"/>
          <a:stretch/>
        </p:blipFill>
        <p:spPr>
          <a:xfrm>
            <a:off x="1" y="2869949"/>
            <a:ext cx="1926738" cy="1656783"/>
          </a:xfrm>
          <a:prstGeom prst="rect">
            <a:avLst/>
          </a:prstGeom>
        </p:spPr>
      </p:pic>
    </p:spTree>
    <p:extLst>
      <p:ext uri="{BB962C8B-B14F-4D97-AF65-F5344CB8AC3E}">
        <p14:creationId xmlns:p14="http://schemas.microsoft.com/office/powerpoint/2010/main" val="2110791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7EFA75-C995-3247-BD3B-BFFD7CF03206}"/>
              </a:ext>
            </a:extLst>
          </p:cNvPr>
          <p:cNvPicPr>
            <a:picLocks noChangeAspect="1"/>
          </p:cNvPicPr>
          <p:nvPr/>
        </p:nvPicPr>
        <p:blipFill>
          <a:blip r:embed="rId2"/>
          <a:stretch>
            <a:fillRect/>
          </a:stretch>
        </p:blipFill>
        <p:spPr>
          <a:xfrm>
            <a:off x="378891" y="128107"/>
            <a:ext cx="8386217" cy="4887285"/>
          </a:xfrm>
          <a:prstGeom prst="rect">
            <a:avLst/>
          </a:prstGeom>
        </p:spPr>
      </p:pic>
    </p:spTree>
    <p:extLst>
      <p:ext uri="{BB962C8B-B14F-4D97-AF65-F5344CB8AC3E}">
        <p14:creationId xmlns:p14="http://schemas.microsoft.com/office/powerpoint/2010/main" val="3461684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65200" y="1025940"/>
            <a:ext cx="1341900" cy="3091500"/>
          </a:xfrm>
          <a:prstGeom prst="rect">
            <a:avLst/>
          </a:prstGeom>
        </p:spPr>
        <p:txBody>
          <a:bodyPr spcFirstLastPara="1" wrap="square" lIns="0" tIns="0" rIns="0" bIns="0" anchor="t" anchorCtr="0">
            <a:noAutofit/>
          </a:bodyPr>
          <a:lstStyle/>
          <a:p>
            <a:pPr marL="0" lvl="0" indent="0" algn="r" rtl="0">
              <a:lnSpc>
                <a:spcPct val="150000"/>
              </a:lnSpc>
              <a:spcBef>
                <a:spcPts val="0"/>
              </a:spcBef>
              <a:spcAft>
                <a:spcPts val="0"/>
              </a:spcAft>
              <a:buNone/>
            </a:pPr>
            <a:r>
              <a:rPr lang="en" spc="200" dirty="0">
                <a:solidFill>
                  <a:srgbClr val="4F1A10"/>
                </a:solidFill>
                <a:latin typeface="Game of Thrones" panose="02000500000000000000" pitchFamily="2" charset="77"/>
              </a:rPr>
              <a:t>6</a:t>
            </a:r>
            <a:br>
              <a:rPr lang="en" spc="200" dirty="0">
                <a:solidFill>
                  <a:srgbClr val="4F1A10"/>
                </a:solidFill>
                <a:latin typeface="Game of Thrones" panose="02000500000000000000" pitchFamily="2" charset="77"/>
              </a:rPr>
            </a:br>
            <a:r>
              <a:rPr lang="en" spc="200" dirty="0">
                <a:solidFill>
                  <a:srgbClr val="4F1A10"/>
                </a:solidFill>
                <a:latin typeface="Game of Thrones" panose="02000500000000000000" pitchFamily="2" charset="77"/>
              </a:rPr>
              <a:t>The Iron Throne</a:t>
            </a:r>
            <a:endParaRPr spc="200" dirty="0">
              <a:solidFill>
                <a:srgbClr val="4F1A10"/>
              </a:solidFill>
              <a:latin typeface="Game of Thrones" panose="02000500000000000000" pitchFamily="2" charset="77"/>
            </a:endParaRPr>
          </a:p>
        </p:txBody>
      </p:sp>
      <p:sp>
        <p:nvSpPr>
          <p:cNvPr id="112" name="Google Shape;112;p17"/>
          <p:cNvSpPr txBox="1">
            <a:spLocks noGrp="1"/>
          </p:cNvSpPr>
          <p:nvPr>
            <p:ph type="body" idx="1"/>
          </p:nvPr>
        </p:nvSpPr>
        <p:spPr>
          <a:xfrm>
            <a:off x="2191200" y="1026000"/>
            <a:ext cx="5345700" cy="30915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sz="1600" dirty="0">
                <a:latin typeface="Iowan Old Style Roman" panose="02040602040506020204" pitchFamily="18" charset="77"/>
              </a:rPr>
              <a:t>All topics have the flavor of finality, and the discussion about the fate of Westeros and main characters’ storylines dominates the discussion.</a:t>
            </a:r>
          </a:p>
          <a:p>
            <a:pPr marL="457200" lvl="0" indent="-317500" algn="l" rtl="0">
              <a:spcBef>
                <a:spcPts val="0"/>
              </a:spcBef>
              <a:spcAft>
                <a:spcPts val="0"/>
              </a:spcAft>
              <a:buSzPts val="1400"/>
              <a:buChar char="◎"/>
            </a:pPr>
            <a:r>
              <a:rPr lang="en" sz="1600" dirty="0">
                <a:latin typeface="Iowan Old Style Roman" panose="02040602040506020204" pitchFamily="18" charset="77"/>
              </a:rPr>
              <a:t>Sentiment has a surprising upwards trend.</a:t>
            </a:r>
          </a:p>
          <a:p>
            <a:pPr marL="457200" lvl="0" indent="-317500" algn="l" rtl="0">
              <a:spcBef>
                <a:spcPts val="0"/>
              </a:spcBef>
              <a:spcAft>
                <a:spcPts val="0"/>
              </a:spcAft>
              <a:buSzPts val="1400"/>
              <a:buChar char="◎"/>
            </a:pPr>
            <a:r>
              <a:rPr lang="en" sz="1600" dirty="0">
                <a:latin typeface="Iowan Old Style Roman" panose="02040602040506020204" pitchFamily="18" charset="77"/>
              </a:rPr>
              <a:t>Emotional response to the show as a whole can be seen through the prevalence of such words as ‘cry’ and ‘ending’, ‘great’ and ‘happy’.</a:t>
            </a:r>
          </a:p>
          <a:p>
            <a:pPr marL="457200" lvl="0" indent="-317500" algn="l" rtl="0">
              <a:spcBef>
                <a:spcPts val="0"/>
              </a:spcBef>
              <a:spcAft>
                <a:spcPts val="0"/>
              </a:spcAft>
              <a:buSzPts val="1400"/>
              <a:buChar char="◎"/>
            </a:pPr>
            <a:endParaRPr lang="en" sz="1600" dirty="0">
              <a:latin typeface="Iowan Old Style Roman" panose="02040602040506020204" pitchFamily="18" charset="77"/>
            </a:endParaRPr>
          </a:p>
          <a:p>
            <a:pPr marL="457200" lvl="0" indent="-317500" algn="l" rtl="0">
              <a:spcBef>
                <a:spcPts val="800"/>
              </a:spcBef>
              <a:spcAft>
                <a:spcPts val="0"/>
              </a:spcAft>
              <a:buSzPts val="1400"/>
              <a:buChar char="◎"/>
            </a:pPr>
            <a:endParaRPr lang="en" sz="1600" dirty="0">
              <a:latin typeface="Iowan Old Style Roman" panose="02040602040506020204" pitchFamily="18" charset="77"/>
            </a:endParaRPr>
          </a:p>
          <a:p>
            <a:pPr marL="457200" lvl="0" indent="-317500" algn="l" rtl="0">
              <a:spcBef>
                <a:spcPts val="800"/>
              </a:spcBef>
              <a:spcAft>
                <a:spcPts val="0"/>
              </a:spcAft>
              <a:buSzPts val="1400"/>
              <a:buChar char="◎"/>
            </a:pPr>
            <a:r>
              <a:rPr lang="en" sz="1600" dirty="0">
                <a:latin typeface="Iowan Old Style Roman" panose="02040602040506020204" pitchFamily="18" charset="77"/>
                <a:hlinkClick r:id="rId3"/>
              </a:rPr>
              <a:t>Topics</a:t>
            </a:r>
            <a:endParaRPr sz="1600" dirty="0">
              <a:latin typeface="Iowan Old Style Roman" panose="02040602040506020204" pitchFamily="18" charset="77"/>
            </a:endParaRPr>
          </a:p>
        </p:txBody>
      </p:sp>
      <p:pic>
        <p:nvPicPr>
          <p:cNvPr id="6" name="Graphic 5">
            <a:extLst>
              <a:ext uri="{FF2B5EF4-FFF2-40B4-BE49-F238E27FC236}">
                <a16:creationId xmlns:a16="http://schemas.microsoft.com/office/drawing/2014/main" id="{F66A4B93-D487-6447-B673-A9152D91F0B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396" t="22707" r="7976" b="23256"/>
          <a:stretch/>
        </p:blipFill>
        <p:spPr>
          <a:xfrm>
            <a:off x="39209" y="2933323"/>
            <a:ext cx="1859941" cy="1539089"/>
          </a:xfrm>
          <a:prstGeom prst="rect">
            <a:avLst/>
          </a:prstGeom>
        </p:spPr>
      </p:pic>
    </p:spTree>
    <p:extLst>
      <p:ext uri="{BB962C8B-B14F-4D97-AF65-F5344CB8AC3E}">
        <p14:creationId xmlns:p14="http://schemas.microsoft.com/office/powerpoint/2010/main" val="782695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D31417-36B3-F54A-B4E7-2EABA731F5BA}"/>
              </a:ext>
            </a:extLst>
          </p:cNvPr>
          <p:cNvPicPr>
            <a:picLocks noChangeAspect="1"/>
          </p:cNvPicPr>
          <p:nvPr/>
        </p:nvPicPr>
        <p:blipFill>
          <a:blip r:embed="rId2"/>
          <a:stretch>
            <a:fillRect/>
          </a:stretch>
        </p:blipFill>
        <p:spPr>
          <a:xfrm>
            <a:off x="340791" y="105903"/>
            <a:ext cx="8462417" cy="4931693"/>
          </a:xfrm>
          <a:prstGeom prst="rect">
            <a:avLst/>
          </a:prstGeom>
        </p:spPr>
      </p:pic>
    </p:spTree>
    <p:extLst>
      <p:ext uri="{BB962C8B-B14F-4D97-AF65-F5344CB8AC3E}">
        <p14:creationId xmlns:p14="http://schemas.microsoft.com/office/powerpoint/2010/main" val="290907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D9E50BD-069F-504E-AB4D-31F967467F25}"/>
              </a:ext>
            </a:extLst>
          </p:cNvPr>
          <p:cNvGraphicFramePr>
            <a:graphicFrameLocks noGrp="1"/>
          </p:cNvGraphicFramePr>
          <p:nvPr/>
        </p:nvGraphicFramePr>
        <p:xfrm>
          <a:off x="1880844" y="1286882"/>
          <a:ext cx="6570061" cy="3301621"/>
        </p:xfrm>
        <a:graphic>
          <a:graphicData uri="http://schemas.openxmlformats.org/drawingml/2006/table">
            <a:tbl>
              <a:tblPr firstRow="1" bandRow="1">
                <a:tableStyleId>{F78B63A4-E405-4721-8D96-DBE758B7E4DD}</a:tableStyleId>
              </a:tblPr>
              <a:tblGrid>
                <a:gridCol w="929263">
                  <a:extLst>
                    <a:ext uri="{9D8B030D-6E8A-4147-A177-3AD203B41FA5}">
                      <a16:colId xmlns:a16="http://schemas.microsoft.com/office/drawing/2014/main" val="3656017854"/>
                    </a:ext>
                  </a:extLst>
                </a:gridCol>
                <a:gridCol w="5640798">
                  <a:extLst>
                    <a:ext uri="{9D8B030D-6E8A-4147-A177-3AD203B41FA5}">
                      <a16:colId xmlns:a16="http://schemas.microsoft.com/office/drawing/2014/main" val="2155334951"/>
                    </a:ext>
                  </a:extLst>
                </a:gridCol>
              </a:tblGrid>
              <a:tr h="409699">
                <a:tc>
                  <a:txBody>
                    <a:bodyPr/>
                    <a:lstStyle/>
                    <a:p>
                      <a:r>
                        <a:rPr lang="en-US" dirty="0">
                          <a:latin typeface="Iowan Old Style Roman" panose="02040602040506020204" pitchFamily="18" charset="77"/>
                        </a:rPr>
                        <a:t>Members</a:t>
                      </a:r>
                    </a:p>
                  </a:txBody>
                  <a:tcPr/>
                </a:tc>
                <a:tc>
                  <a:txBody>
                    <a:bodyPr/>
                    <a:lstStyle/>
                    <a:p>
                      <a:r>
                        <a:rPr lang="en-US" dirty="0">
                          <a:latin typeface="Iowan Old Style Roman" panose="02040602040506020204" pitchFamily="18" charset="77"/>
                        </a:rPr>
                        <a:t>Description</a:t>
                      </a:r>
                    </a:p>
                  </a:txBody>
                  <a:tcPr/>
                </a:tc>
                <a:extLst>
                  <a:ext uri="{0D108BD9-81ED-4DB2-BD59-A6C34878D82A}">
                    <a16:rowId xmlns:a16="http://schemas.microsoft.com/office/drawing/2014/main" val="1591817184"/>
                  </a:ext>
                </a:extLst>
              </a:tr>
              <a:tr h="572456">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Iowan Old Style Roman" panose="02040602040506020204" pitchFamily="18" charset="77"/>
                        </a:rPr>
                        <a:t>2.3M</a:t>
                      </a:r>
                    </a:p>
                    <a:p>
                      <a:endParaRPr lang="en-US" dirty="0">
                        <a:latin typeface="Iowan Old Style Roman" panose="02040602040506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Iowan Old Style Roman" panose="02040602040506020204" pitchFamily="18" charset="77"/>
                        </a:rPr>
                        <a:t>This is a place to enjoy and discuss the HBO series, book series ASOIAF, and GRRM works in general. It is a safe place regardless of where you are in the story. </a:t>
                      </a:r>
                    </a:p>
                  </a:txBody>
                  <a:tcPr/>
                </a:tc>
                <a:extLst>
                  <a:ext uri="{0D108BD9-81ED-4DB2-BD59-A6C34878D82A}">
                    <a16:rowId xmlns:a16="http://schemas.microsoft.com/office/drawing/2014/main" val="1695277987"/>
                  </a:ext>
                </a:extLst>
              </a:tr>
              <a:tr h="52820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Iowan Old Style Roman" panose="02040602040506020204" pitchFamily="18" charset="77"/>
                        </a:rPr>
                        <a:t>982K</a:t>
                      </a:r>
                    </a:p>
                    <a:p>
                      <a:endParaRPr lang="en-US" dirty="0">
                        <a:latin typeface="Iowan Old Style Roman" panose="02040602040506020204" pitchFamily="18" charset="77"/>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Iowan Old Style Roman" panose="02040602040506020204" pitchFamily="18" charset="77"/>
                        </a:rPr>
                        <a:t>We do not kneel. </a:t>
                      </a:r>
                      <a:r>
                        <a:rPr lang="en-US" sz="1200" dirty="0" err="1">
                          <a:latin typeface="Iowan Old Style Roman" panose="02040602040506020204" pitchFamily="18" charset="77"/>
                        </a:rPr>
                        <a:t>GoT</a:t>
                      </a:r>
                      <a:r>
                        <a:rPr lang="en-US" sz="1200" dirty="0">
                          <a:latin typeface="Iowan Old Style Roman" panose="02040602040506020204" pitchFamily="18" charset="77"/>
                        </a:rPr>
                        <a:t>/ASOIAF sub for non-kneelers. r/</a:t>
                      </a:r>
                      <a:r>
                        <a:rPr lang="en-US" sz="1200" dirty="0" err="1">
                          <a:latin typeface="Iowan Old Style Roman" panose="02040602040506020204" pitchFamily="18" charset="77"/>
                        </a:rPr>
                        <a:t>Freefolk</a:t>
                      </a:r>
                      <a:r>
                        <a:rPr lang="en-US" sz="1200" dirty="0">
                          <a:latin typeface="Iowan Old Style Roman" panose="02040602040506020204" pitchFamily="18" charset="77"/>
                        </a:rPr>
                        <a:t> neither encourages nor discourages piracy. We only take action to enforce reddit's sitewide rules. We believe people are mature enough to decide for themselves what content to view. </a:t>
                      </a:r>
                    </a:p>
                  </a:txBody>
                  <a:tcPr/>
                </a:tc>
                <a:extLst>
                  <a:ext uri="{0D108BD9-81ED-4DB2-BD59-A6C34878D82A}">
                    <a16:rowId xmlns:a16="http://schemas.microsoft.com/office/drawing/2014/main" val="1686149902"/>
                  </a:ext>
                </a:extLst>
              </a:tr>
              <a:tr h="58665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Iowan Old Style Roman" panose="02040602040506020204" pitchFamily="18" charset="77"/>
                        </a:rPr>
                        <a:t>666K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Iowan Old Style Roman" panose="02040602040506020204" pitchFamily="18" charset="77"/>
                        </a:rPr>
                        <a:t>News and discussions relating to George R. R. Martin's "A Song of Ice and Fire" novels, and all things ASOIAF with particular emphasis on the written series.</a:t>
                      </a:r>
                    </a:p>
                  </a:txBody>
                  <a:tcPr/>
                </a:tc>
                <a:extLst>
                  <a:ext uri="{0D108BD9-81ED-4DB2-BD59-A6C34878D82A}">
                    <a16:rowId xmlns:a16="http://schemas.microsoft.com/office/drawing/2014/main" val="2845778014"/>
                  </a:ext>
                </a:extLst>
              </a:tr>
              <a:tr h="842224">
                <a:tc>
                  <a:txBody>
                    <a:bodyPr/>
                    <a:lstStyle/>
                    <a:p>
                      <a:r>
                        <a:rPr lang="en-US" dirty="0">
                          <a:latin typeface="Iowan Old Style Roman" panose="02040602040506020204" pitchFamily="18" charset="77"/>
                        </a:rPr>
                        <a:t>125K</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latin typeface="Iowan Old Style Roman" panose="02040602040506020204" pitchFamily="18" charset="77"/>
                        </a:rPr>
                        <a:t>The largest A Song of Ice and Fire &amp; Game of Thrones forum on the web. Whether you are looking for discussions of the books or the show, there's a section for you a the forum.</a:t>
                      </a:r>
                    </a:p>
                  </a:txBody>
                  <a:tcPr/>
                </a:tc>
                <a:extLst>
                  <a:ext uri="{0D108BD9-81ED-4DB2-BD59-A6C34878D82A}">
                    <a16:rowId xmlns:a16="http://schemas.microsoft.com/office/drawing/2014/main" val="4225122304"/>
                  </a:ext>
                </a:extLst>
              </a:tr>
            </a:tbl>
          </a:graphicData>
        </a:graphic>
      </p:graphicFrame>
      <p:sp>
        <p:nvSpPr>
          <p:cNvPr id="4" name="Title 1">
            <a:extLst>
              <a:ext uri="{FF2B5EF4-FFF2-40B4-BE49-F238E27FC236}">
                <a16:creationId xmlns:a16="http://schemas.microsoft.com/office/drawing/2014/main" id="{F81F3ECE-8EAB-BC48-857A-0405B5BBE1F3}"/>
              </a:ext>
            </a:extLst>
          </p:cNvPr>
          <p:cNvSpPr txBox="1">
            <a:spLocks/>
          </p:cNvSpPr>
          <p:nvPr/>
        </p:nvSpPr>
        <p:spPr>
          <a:xfrm>
            <a:off x="2421182" y="747219"/>
            <a:ext cx="3042916" cy="5396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spc="200" dirty="0">
                <a:solidFill>
                  <a:schemeClr val="accent6">
                    <a:lumMod val="50000"/>
                  </a:schemeClr>
                </a:solidFill>
                <a:latin typeface="Game of Thrones" panose="02000500000000000000" pitchFamily="2" charset="77"/>
              </a:rPr>
              <a:t>Data Sources</a:t>
            </a:r>
          </a:p>
        </p:txBody>
      </p:sp>
      <p:pic>
        <p:nvPicPr>
          <p:cNvPr id="8" name="Picture 7" descr="A close up of a sign&#10;&#10;Description automatically generated">
            <a:extLst>
              <a:ext uri="{FF2B5EF4-FFF2-40B4-BE49-F238E27FC236}">
                <a16:creationId xmlns:a16="http://schemas.microsoft.com/office/drawing/2014/main" id="{4504A9EF-C0F9-8747-BFE1-78796509D251}"/>
              </a:ext>
            </a:extLst>
          </p:cNvPr>
          <p:cNvPicPr>
            <a:picLocks noChangeAspect="1"/>
          </p:cNvPicPr>
          <p:nvPr/>
        </p:nvPicPr>
        <p:blipFill>
          <a:blip r:embed="rId3"/>
          <a:stretch>
            <a:fillRect/>
          </a:stretch>
        </p:blipFill>
        <p:spPr>
          <a:xfrm>
            <a:off x="170313" y="3147635"/>
            <a:ext cx="1708009" cy="445739"/>
          </a:xfrm>
          <a:prstGeom prst="rect">
            <a:avLst/>
          </a:prstGeom>
        </p:spPr>
      </p:pic>
      <p:pic>
        <p:nvPicPr>
          <p:cNvPr id="10" name="Picture 9" descr="A close up of a sign&#10;&#10;Description automatically generated">
            <a:extLst>
              <a:ext uri="{FF2B5EF4-FFF2-40B4-BE49-F238E27FC236}">
                <a16:creationId xmlns:a16="http://schemas.microsoft.com/office/drawing/2014/main" id="{F7923AAB-C6D8-0F49-9487-82E5A7153F54}"/>
              </a:ext>
            </a:extLst>
          </p:cNvPr>
          <p:cNvPicPr>
            <a:picLocks noChangeAspect="1"/>
          </p:cNvPicPr>
          <p:nvPr/>
        </p:nvPicPr>
        <p:blipFill>
          <a:blip r:embed="rId4"/>
          <a:stretch>
            <a:fillRect/>
          </a:stretch>
        </p:blipFill>
        <p:spPr>
          <a:xfrm>
            <a:off x="172834" y="1679317"/>
            <a:ext cx="1705489" cy="461562"/>
          </a:xfrm>
          <a:prstGeom prst="rect">
            <a:avLst/>
          </a:prstGeom>
        </p:spPr>
      </p:pic>
      <p:pic>
        <p:nvPicPr>
          <p:cNvPr id="12" name="Picture 11">
            <a:extLst>
              <a:ext uri="{FF2B5EF4-FFF2-40B4-BE49-F238E27FC236}">
                <a16:creationId xmlns:a16="http://schemas.microsoft.com/office/drawing/2014/main" id="{CF22D0D8-9E31-F942-BD35-6045937DE4DE}"/>
              </a:ext>
            </a:extLst>
          </p:cNvPr>
          <p:cNvPicPr>
            <a:picLocks noChangeAspect="1"/>
          </p:cNvPicPr>
          <p:nvPr/>
        </p:nvPicPr>
        <p:blipFill>
          <a:blip r:embed="rId5"/>
          <a:stretch>
            <a:fillRect/>
          </a:stretch>
        </p:blipFill>
        <p:spPr>
          <a:xfrm>
            <a:off x="170314" y="2337115"/>
            <a:ext cx="1708009" cy="565697"/>
          </a:xfrm>
          <a:prstGeom prst="rect">
            <a:avLst/>
          </a:prstGeom>
        </p:spPr>
      </p:pic>
      <p:pic>
        <p:nvPicPr>
          <p:cNvPr id="14" name="Picture 13">
            <a:extLst>
              <a:ext uri="{FF2B5EF4-FFF2-40B4-BE49-F238E27FC236}">
                <a16:creationId xmlns:a16="http://schemas.microsoft.com/office/drawing/2014/main" id="{428EFF84-A378-1042-B56E-5EEDCCA13450}"/>
              </a:ext>
            </a:extLst>
          </p:cNvPr>
          <p:cNvPicPr>
            <a:picLocks noChangeAspect="1"/>
          </p:cNvPicPr>
          <p:nvPr/>
        </p:nvPicPr>
        <p:blipFill>
          <a:blip r:embed="rId6"/>
          <a:stretch>
            <a:fillRect/>
          </a:stretch>
        </p:blipFill>
        <p:spPr>
          <a:xfrm>
            <a:off x="172835" y="3742880"/>
            <a:ext cx="1705489" cy="396092"/>
          </a:xfrm>
          <a:prstGeom prst="rect">
            <a:avLst/>
          </a:prstGeom>
        </p:spPr>
      </p:pic>
    </p:spTree>
    <p:extLst>
      <p:ext uri="{BB962C8B-B14F-4D97-AF65-F5344CB8AC3E}">
        <p14:creationId xmlns:p14="http://schemas.microsoft.com/office/powerpoint/2010/main" val="1155380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ctrTitle" idx="4294967295"/>
          </p:nvPr>
        </p:nvSpPr>
        <p:spPr>
          <a:xfrm>
            <a:off x="3757008" y="1715474"/>
            <a:ext cx="4146668" cy="1712552"/>
          </a:xfrm>
          <a:prstGeom prst="rect">
            <a:avLst/>
          </a:prstGeom>
        </p:spPr>
        <p:txBody>
          <a:bodyPr spcFirstLastPara="1" wrap="square" lIns="0" tIns="0" rIns="0" bIns="0" anchor="ctr" anchorCtr="0">
            <a:noAutofit/>
          </a:bodyPr>
          <a:lstStyle/>
          <a:p>
            <a:pPr marL="0" lvl="0" indent="0" algn="ctr" rtl="0">
              <a:lnSpc>
                <a:spcPct val="150000"/>
              </a:lnSpc>
              <a:spcBef>
                <a:spcPts val="0"/>
              </a:spcBef>
              <a:spcAft>
                <a:spcPts val="0"/>
              </a:spcAft>
              <a:buNone/>
            </a:pPr>
            <a:r>
              <a:rPr lang="en" sz="2400" spc="300" dirty="0">
                <a:solidFill>
                  <a:srgbClr val="FDF6DA"/>
                </a:solidFill>
                <a:latin typeface="Game of Thrones" panose="02000500000000000000" pitchFamily="2" charset="77"/>
              </a:rPr>
              <a:t>Sentiment</a:t>
            </a:r>
            <a:br>
              <a:rPr lang="en" sz="2400" spc="300" dirty="0">
                <a:solidFill>
                  <a:srgbClr val="FDF6DA"/>
                </a:solidFill>
                <a:latin typeface="Game of Thrones" panose="02000500000000000000" pitchFamily="2" charset="77"/>
              </a:rPr>
            </a:br>
            <a:r>
              <a:rPr lang="en" sz="2400" spc="300" dirty="0">
                <a:solidFill>
                  <a:srgbClr val="FDF6DA"/>
                </a:solidFill>
                <a:latin typeface="Game of Thrones" panose="02000500000000000000" pitchFamily="2" charset="77"/>
              </a:rPr>
              <a:t>Analysis</a:t>
            </a:r>
            <a:endParaRPr sz="2400" spc="300" dirty="0">
              <a:solidFill>
                <a:srgbClr val="FDF6DA"/>
              </a:solidFill>
              <a:latin typeface="Game of Thrones" panose="02000500000000000000" pitchFamily="2" charset="77"/>
            </a:endParaRPr>
          </a:p>
        </p:txBody>
      </p:sp>
      <p:pic>
        <p:nvPicPr>
          <p:cNvPr id="92" name="Google Shape;92;p14" descr="VoK 522: Game of Thrones Season 8 Preshow (Thoughts, Feelings, Theories, and Nonsense) | Vassals ..."/>
          <p:cNvPicPr preferRelativeResize="0"/>
          <p:nvPr/>
        </p:nvPicPr>
        <p:blipFill>
          <a:blip r:embed="rId3">
            <a:extLst>
              <a:ext uri="{837473B0-CC2E-450A-ABE3-18F120FF3D39}">
                <a1611:picAttrSrcUrl xmlns:a1611="http://schemas.microsoft.com/office/drawing/2016/11/main" r:id="rId4"/>
              </a:ext>
            </a:extLst>
          </a:blip>
          <a:srcRect/>
          <a:stretch/>
        </p:blipFill>
        <p:spPr>
          <a:xfrm>
            <a:off x="685800" y="1173450"/>
            <a:ext cx="2796600" cy="2796600"/>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spTree>
    <p:extLst>
      <p:ext uri="{BB962C8B-B14F-4D97-AF65-F5344CB8AC3E}">
        <p14:creationId xmlns:p14="http://schemas.microsoft.com/office/powerpoint/2010/main" val="1153882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0"/>
          <p:cNvSpPr txBox="1">
            <a:spLocks noGrp="1"/>
          </p:cNvSpPr>
          <p:nvPr>
            <p:ph type="title"/>
          </p:nvPr>
        </p:nvSpPr>
        <p:spPr>
          <a:xfrm>
            <a:off x="119270" y="1026000"/>
            <a:ext cx="1749287" cy="30915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spc="200" dirty="0">
                <a:solidFill>
                  <a:schemeClr val="accent6">
                    <a:lumMod val="50000"/>
                  </a:schemeClr>
                </a:solidFill>
                <a:latin typeface="Game of Thrones" panose="02000500000000000000" pitchFamily="2" charset="77"/>
              </a:rPr>
              <a:t>Sentiment</a:t>
            </a:r>
            <a:br>
              <a:rPr lang="en" spc="200" dirty="0">
                <a:solidFill>
                  <a:schemeClr val="accent6">
                    <a:lumMod val="50000"/>
                  </a:schemeClr>
                </a:solidFill>
                <a:latin typeface="Game of Thrones" panose="02000500000000000000" pitchFamily="2" charset="77"/>
              </a:rPr>
            </a:br>
            <a:r>
              <a:rPr lang="en" spc="200" dirty="0">
                <a:solidFill>
                  <a:schemeClr val="accent6">
                    <a:lumMod val="50000"/>
                  </a:schemeClr>
                </a:solidFill>
                <a:latin typeface="Game of Thrones" panose="02000500000000000000" pitchFamily="2" charset="77"/>
              </a:rPr>
              <a:t>Analysis</a:t>
            </a:r>
            <a:endParaRPr spc="200" dirty="0">
              <a:solidFill>
                <a:schemeClr val="accent6">
                  <a:lumMod val="50000"/>
                </a:schemeClr>
              </a:solidFill>
              <a:latin typeface="Game of Thrones" panose="02000500000000000000" pitchFamily="2" charset="77"/>
            </a:endParaRPr>
          </a:p>
        </p:txBody>
      </p:sp>
      <p:sp>
        <p:nvSpPr>
          <p:cNvPr id="146" name="Google Shape;146;p20"/>
          <p:cNvSpPr txBox="1">
            <a:spLocks noGrp="1"/>
          </p:cNvSpPr>
          <p:nvPr>
            <p:ph type="body" idx="1"/>
          </p:nvPr>
        </p:nvSpPr>
        <p:spPr>
          <a:xfrm>
            <a:off x="2069960" y="1026000"/>
            <a:ext cx="6250075" cy="3091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dirty="0">
                <a:latin typeface="Iowan Old Style Roman" panose="02040602040506020204" pitchFamily="18" charset="77"/>
              </a:rPr>
              <a:t>Purpose</a:t>
            </a:r>
            <a:endParaRPr b="1" dirty="0">
              <a:latin typeface="Iowan Old Style Roman" panose="02040602040506020204" pitchFamily="18" charset="77"/>
            </a:endParaRPr>
          </a:p>
          <a:p>
            <a:pPr marL="0" lvl="0" indent="0" algn="l" rtl="0">
              <a:spcBef>
                <a:spcPts val="800"/>
              </a:spcBef>
              <a:spcAft>
                <a:spcPts val="800"/>
              </a:spcAft>
              <a:buNone/>
            </a:pPr>
            <a:r>
              <a:rPr lang="en" dirty="0">
                <a:latin typeface="Iowan Old Style Roman" panose="02040602040506020204" pitchFamily="18" charset="77"/>
              </a:rPr>
              <a:t>To track the fans’ reactions to the 8</a:t>
            </a:r>
            <a:r>
              <a:rPr lang="en" baseline="30000" dirty="0">
                <a:latin typeface="Iowan Old Style Roman" panose="02040602040506020204" pitchFamily="18" charset="77"/>
              </a:rPr>
              <a:t>th</a:t>
            </a:r>
            <a:r>
              <a:rPr lang="en" dirty="0">
                <a:latin typeface="Iowan Old Style Roman" panose="02040602040506020204" pitchFamily="18" charset="77"/>
              </a:rPr>
              <a:t> season of Game of Thrones over the course of the season.</a:t>
            </a:r>
          </a:p>
          <a:p>
            <a:pPr marL="0" lvl="0" indent="0">
              <a:buNone/>
            </a:pPr>
            <a:endParaRPr lang="en-US" b="1" dirty="0">
              <a:latin typeface="Iowan Old Style Roman" panose="02040602040506020204" pitchFamily="18" charset="77"/>
            </a:endParaRPr>
          </a:p>
          <a:p>
            <a:pPr marL="0" lvl="0" indent="0">
              <a:buNone/>
            </a:pPr>
            <a:r>
              <a:rPr lang="en-US" b="1" dirty="0">
                <a:latin typeface="Iowan Old Style Roman" panose="02040602040506020204" pitchFamily="18" charset="77"/>
              </a:rPr>
              <a:t>Methods</a:t>
            </a:r>
          </a:p>
          <a:p>
            <a:pPr marL="0" lvl="0" indent="0">
              <a:spcBef>
                <a:spcPts val="800"/>
              </a:spcBef>
              <a:spcAft>
                <a:spcPts val="800"/>
              </a:spcAft>
              <a:buNone/>
            </a:pPr>
            <a:r>
              <a:rPr lang="en-US" dirty="0">
                <a:latin typeface="Iowan Old Style Roman" panose="02040602040506020204" pitchFamily="18" charset="77"/>
              </a:rPr>
              <a:t>Used natural language processing with Python and the VADER algorithm.</a:t>
            </a:r>
          </a:p>
          <a:p>
            <a:pPr marL="0" lvl="0" indent="0">
              <a:spcBef>
                <a:spcPts val="800"/>
              </a:spcBef>
              <a:spcAft>
                <a:spcPts val="800"/>
              </a:spcAft>
              <a:buNone/>
            </a:pPr>
            <a:r>
              <a:rPr lang="en-US" dirty="0">
                <a:latin typeface="Iowan Old Style Roman" panose="02040602040506020204" pitchFamily="18" charset="77"/>
              </a:rPr>
              <a:t>Aggregated over the period from April 1</a:t>
            </a:r>
            <a:r>
              <a:rPr lang="en-US" baseline="30000" dirty="0">
                <a:latin typeface="Iowan Old Style Roman" panose="02040602040506020204" pitchFamily="18" charset="77"/>
              </a:rPr>
              <a:t>st</a:t>
            </a:r>
            <a:r>
              <a:rPr lang="en-US" dirty="0">
                <a:latin typeface="Iowan Old Style Roman" panose="02040602040506020204" pitchFamily="18" charset="77"/>
              </a:rPr>
              <a:t>, 2019 through May 20</a:t>
            </a:r>
            <a:r>
              <a:rPr lang="en-US" baseline="30000" dirty="0">
                <a:latin typeface="Iowan Old Style Roman" panose="02040602040506020204" pitchFamily="18" charset="77"/>
              </a:rPr>
              <a:t>th</a:t>
            </a:r>
            <a:r>
              <a:rPr lang="en-US" dirty="0">
                <a:latin typeface="Iowan Old Style Roman" panose="02040602040506020204" pitchFamily="18" charset="77"/>
              </a:rPr>
              <a:t>, 2019.</a:t>
            </a:r>
            <a:endParaRPr lang="en" dirty="0">
              <a:latin typeface="Iowan Old Style Roman" panose="02040602040506020204" pitchFamily="18" charset="77"/>
            </a:endParaRPr>
          </a:p>
        </p:txBody>
      </p:sp>
    </p:spTree>
    <p:extLst>
      <p:ext uri="{BB962C8B-B14F-4D97-AF65-F5344CB8AC3E}">
        <p14:creationId xmlns:p14="http://schemas.microsoft.com/office/powerpoint/2010/main" val="3734028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73223-A44E-4D4B-9E82-2355489C7299}"/>
              </a:ext>
            </a:extLst>
          </p:cNvPr>
          <p:cNvSpPr txBox="1"/>
          <p:nvPr/>
        </p:nvSpPr>
        <p:spPr>
          <a:xfrm>
            <a:off x="98706" y="144855"/>
            <a:ext cx="8946587" cy="307777"/>
          </a:xfrm>
          <a:prstGeom prst="rect">
            <a:avLst/>
          </a:prstGeom>
          <a:noFill/>
        </p:spPr>
        <p:txBody>
          <a:bodyPr wrap="square" rtlCol="0">
            <a:spAutoFit/>
          </a:bodyPr>
          <a:lstStyle/>
          <a:p>
            <a:pPr algn="ctr"/>
            <a:r>
              <a:rPr lang="en-US" spc="200" dirty="0">
                <a:solidFill>
                  <a:schemeClr val="bg1"/>
                </a:solidFill>
                <a:latin typeface="Game of Thrones" panose="02000500000000000000" pitchFamily="2" charset="77"/>
              </a:rPr>
              <a:t>Aggregate Sentiment Analysis</a:t>
            </a:r>
          </a:p>
        </p:txBody>
      </p:sp>
      <p:pic>
        <p:nvPicPr>
          <p:cNvPr id="6" name="slide3">
            <a:extLst>
              <a:ext uri="{FF2B5EF4-FFF2-40B4-BE49-F238E27FC236}">
                <a16:creationId xmlns:a16="http://schemas.microsoft.com/office/drawing/2014/main" id="{154C99ED-21FB-164B-B906-905BA0A08603}"/>
              </a:ext>
            </a:extLst>
          </p:cNvPr>
          <p:cNvPicPr>
            <a:picLocks noChangeAspect="1"/>
          </p:cNvPicPr>
          <p:nvPr/>
        </p:nvPicPr>
        <p:blipFill rotWithShape="1">
          <a:blip r:embed="rId3">
            <a:extLst>
              <a:ext uri="{28A0092B-C50C-407E-A947-70E740481C1C}">
                <a14:useLocalDpi xmlns:a14="http://schemas.microsoft.com/office/drawing/2010/main" val="0"/>
              </a:ext>
            </a:extLst>
          </a:blip>
          <a:srcRect l="4467" t="7896" r="4434" b="14035"/>
          <a:stretch/>
        </p:blipFill>
        <p:spPr>
          <a:xfrm>
            <a:off x="98706" y="718458"/>
            <a:ext cx="8973968" cy="4280188"/>
          </a:xfrm>
          <a:prstGeom prst="rect">
            <a:avLst/>
          </a:prstGeom>
        </p:spPr>
      </p:pic>
    </p:spTree>
    <p:extLst>
      <p:ext uri="{BB962C8B-B14F-4D97-AF65-F5344CB8AC3E}">
        <p14:creationId xmlns:p14="http://schemas.microsoft.com/office/powerpoint/2010/main" val="53388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73223-A44E-4D4B-9E82-2355489C7299}"/>
              </a:ext>
            </a:extLst>
          </p:cNvPr>
          <p:cNvSpPr txBox="1"/>
          <p:nvPr/>
        </p:nvSpPr>
        <p:spPr>
          <a:xfrm>
            <a:off x="98706" y="144855"/>
            <a:ext cx="8946587" cy="307777"/>
          </a:xfrm>
          <a:prstGeom prst="rect">
            <a:avLst/>
          </a:prstGeom>
          <a:noFill/>
        </p:spPr>
        <p:txBody>
          <a:bodyPr wrap="square" rtlCol="0">
            <a:spAutoFit/>
          </a:bodyPr>
          <a:lstStyle/>
          <a:p>
            <a:pPr algn="ctr"/>
            <a:r>
              <a:rPr lang="en-US" spc="200" dirty="0">
                <a:solidFill>
                  <a:schemeClr val="bg1"/>
                </a:solidFill>
                <a:latin typeface="Game of Thrones" panose="02000500000000000000" pitchFamily="2" charset="77"/>
              </a:rPr>
              <a:t>Mean Sentiment Analysis</a:t>
            </a:r>
          </a:p>
        </p:txBody>
      </p:sp>
      <p:pic>
        <p:nvPicPr>
          <p:cNvPr id="5" name="slide3">
            <a:extLst>
              <a:ext uri="{FF2B5EF4-FFF2-40B4-BE49-F238E27FC236}">
                <a16:creationId xmlns:a16="http://schemas.microsoft.com/office/drawing/2014/main" id="{0ABFC4C4-A151-CC4A-BD15-22543888811C}"/>
              </a:ext>
            </a:extLst>
          </p:cNvPr>
          <p:cNvPicPr>
            <a:picLocks noChangeAspect="1"/>
          </p:cNvPicPr>
          <p:nvPr/>
        </p:nvPicPr>
        <p:blipFill rotWithShape="1">
          <a:blip r:embed="rId3">
            <a:extLst>
              <a:ext uri="{28A0092B-C50C-407E-A947-70E740481C1C}">
                <a14:useLocalDpi xmlns:a14="http://schemas.microsoft.com/office/drawing/2010/main" val="0"/>
              </a:ext>
            </a:extLst>
          </a:blip>
          <a:srcRect l="2039" t="4069" r="9705" b="18896"/>
          <a:stretch/>
        </p:blipFill>
        <p:spPr>
          <a:xfrm>
            <a:off x="98705" y="608191"/>
            <a:ext cx="8946587" cy="4390454"/>
          </a:xfrm>
          <a:prstGeom prst="rect">
            <a:avLst/>
          </a:prstGeom>
        </p:spPr>
      </p:pic>
    </p:spTree>
    <p:extLst>
      <p:ext uri="{BB962C8B-B14F-4D97-AF65-F5344CB8AC3E}">
        <p14:creationId xmlns:p14="http://schemas.microsoft.com/office/powerpoint/2010/main" val="27749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ctrTitle" idx="4294967295"/>
          </p:nvPr>
        </p:nvSpPr>
        <p:spPr>
          <a:xfrm>
            <a:off x="4464615" y="1715474"/>
            <a:ext cx="4146668" cy="1712552"/>
          </a:xfrm>
          <a:prstGeom prst="rect">
            <a:avLst/>
          </a:prstGeom>
        </p:spPr>
        <p:txBody>
          <a:bodyPr spcFirstLastPara="1" wrap="square" lIns="0" tIns="0" rIns="0" bIns="0" anchor="ctr" anchorCtr="0">
            <a:noAutofit/>
          </a:bodyPr>
          <a:lstStyle/>
          <a:p>
            <a:pPr marL="0" lvl="0" indent="0" algn="ctr" rtl="0">
              <a:lnSpc>
                <a:spcPct val="150000"/>
              </a:lnSpc>
              <a:spcBef>
                <a:spcPts val="0"/>
              </a:spcBef>
              <a:spcAft>
                <a:spcPts val="0"/>
              </a:spcAft>
              <a:buNone/>
            </a:pPr>
            <a:r>
              <a:rPr lang="en" sz="2400" spc="300" dirty="0">
                <a:solidFill>
                  <a:srgbClr val="FDF6DA"/>
                </a:solidFill>
                <a:latin typeface="Game of Thrones" panose="02000500000000000000" pitchFamily="2" charset="77"/>
              </a:rPr>
              <a:t>Topics and Fan Reactions by Episode</a:t>
            </a:r>
            <a:endParaRPr sz="2400" spc="300" dirty="0">
              <a:solidFill>
                <a:srgbClr val="FDF6DA"/>
              </a:solidFill>
              <a:latin typeface="Game of Thrones" panose="02000500000000000000" pitchFamily="2" charset="77"/>
            </a:endParaRPr>
          </a:p>
        </p:txBody>
      </p:sp>
      <p:pic>
        <p:nvPicPr>
          <p:cNvPr id="92" name="Google Shape;92;p14" descr="The Mad Professah Lectures: Game of Thrones (S5E08): &quot;Hardhome&quot;"/>
          <p:cNvPicPr preferRelativeResize="0"/>
          <p:nvPr/>
        </p:nvPicPr>
        <p:blipFill>
          <a:blip r:embed="rId3">
            <a:extLst>
              <a:ext uri="{837473B0-CC2E-450A-ABE3-18F120FF3D39}">
                <a1611:picAttrSrcUrl xmlns:a1611="http://schemas.microsoft.com/office/drawing/2016/11/main" r:id="rId4"/>
              </a:ext>
            </a:extLst>
          </a:blip>
          <a:srcRect/>
          <a:stretch/>
        </p:blipFill>
        <p:spPr>
          <a:xfrm>
            <a:off x="532716" y="1610139"/>
            <a:ext cx="3399183" cy="1958009"/>
          </a:xfrm>
          <a:prstGeom prst="octagon">
            <a:avLst>
              <a:gd name="adj" fmla="val 29289"/>
            </a:avLst>
          </a:prstGeom>
          <a:noFill/>
          <a:ln w="76200" cap="flat" cmpd="thinThick">
            <a:solidFill>
              <a:srgbClr val="FFFFFF"/>
            </a:solidFill>
            <a:prstDash val="solid"/>
            <a:miter lim="8000"/>
            <a:headEnd type="none" w="sm" len="sm"/>
            <a:tailEnd type="none" w="sm" len="sm"/>
          </a:ln>
          <a:effectLst>
            <a:outerShdw blurRad="285750" dist="9525" algn="bl" rotWithShape="0">
              <a:srgbClr val="010E1B">
                <a:alpha val="50000"/>
              </a:srgbClr>
            </a:outerShdw>
          </a:effectLst>
        </p:spPr>
      </p:pic>
    </p:spTree>
  </p:cSld>
  <p:clrMapOvr>
    <a:masterClrMapping/>
  </p:clrMapOvr>
</p:sld>
</file>

<file path=ppt/theme/theme1.xml><?xml version="1.0" encoding="utf-8"?>
<a:theme xmlns:a="http://schemas.openxmlformats.org/drawingml/2006/main"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ctavia · SlidesCarnival" id="{5ADEBDCA-3032-3446-85BE-5BDA84E18810}" vid="{BEEB7E11-BDA0-D44B-A079-7C3D0E76BEF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8577</TotalTime>
  <Words>3053</Words>
  <Application>Microsoft Macintosh PowerPoint</Application>
  <PresentationFormat>On-screen Show (16:9)</PresentationFormat>
  <Paragraphs>258</Paragraphs>
  <Slides>33</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Frank Ruhl Libre Light</vt:lpstr>
      <vt:lpstr>Game of Thrones</vt:lpstr>
      <vt:lpstr>IBM Plex Sans Condensed</vt:lpstr>
      <vt:lpstr>Candara</vt:lpstr>
      <vt:lpstr>Calibri</vt:lpstr>
      <vt:lpstr>Iowan Old Style Roman</vt:lpstr>
      <vt:lpstr>Arial</vt:lpstr>
      <vt:lpstr>Apple Chancery</vt:lpstr>
      <vt:lpstr>Octavia template</vt:lpstr>
      <vt:lpstr>Game of Thrones Season 8 Sentiment Analysis  Natasha Borders Drake Ballew</vt:lpstr>
      <vt:lpstr> Spoilers are coming  </vt:lpstr>
      <vt:lpstr>PowerPoint Presentation</vt:lpstr>
      <vt:lpstr>PowerPoint Presentation</vt:lpstr>
      <vt:lpstr>Sentiment Analysis</vt:lpstr>
      <vt:lpstr>Sentiment Analysis</vt:lpstr>
      <vt:lpstr>PowerPoint Presentation</vt:lpstr>
      <vt:lpstr>PowerPoint Presentation</vt:lpstr>
      <vt:lpstr>Topics and Fan Reactions by Episode</vt:lpstr>
      <vt:lpstr>Topic Modeling</vt:lpstr>
      <vt:lpstr> Before The Show   Winterfell  The Knight of the Seven Kingdoms</vt:lpstr>
      <vt:lpstr>PowerPoint Presentation</vt:lpstr>
      <vt:lpstr>The Long Night   the Last of the Starks</vt:lpstr>
      <vt:lpstr>PowerPoint Presentation</vt:lpstr>
      <vt:lpstr>The Bells   the Iron Throne</vt:lpstr>
      <vt:lpstr>PowerPoint Presentation</vt:lpstr>
      <vt:lpstr>Final Thoughts</vt:lpstr>
      <vt:lpstr>THANK you</vt:lpstr>
      <vt:lpstr>PowerPoint Presentation</vt:lpstr>
      <vt:lpstr>0 Before  The  Show</vt:lpstr>
      <vt:lpstr>PowerPoint Presentation</vt:lpstr>
      <vt:lpstr>1 Winterfell</vt:lpstr>
      <vt:lpstr>PowerPoint Presentation</vt:lpstr>
      <vt:lpstr>2 The Knight  of the  Seven Kingdoms</vt:lpstr>
      <vt:lpstr>PowerPoint Presentation</vt:lpstr>
      <vt:lpstr>3 The Long Night</vt:lpstr>
      <vt:lpstr>PowerPoint Presentation</vt:lpstr>
      <vt:lpstr>4 The Last of the Starks</vt:lpstr>
      <vt:lpstr>PowerPoint Presentation</vt:lpstr>
      <vt:lpstr>5 The Bells</vt:lpstr>
      <vt:lpstr>PowerPoint Presentation</vt:lpstr>
      <vt:lpstr>6 The Iron Throne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Natasha Borders</cp:lastModifiedBy>
  <cp:revision>81</cp:revision>
  <cp:lastPrinted>2019-05-24T16:26:24Z</cp:lastPrinted>
  <dcterms:modified xsi:type="dcterms:W3CDTF">2019-05-28T16:34:24Z</dcterms:modified>
</cp:coreProperties>
</file>